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72" r:id="rId3"/>
    <p:sldMasterId id="2147483680" r:id="rId4"/>
    <p:sldMasterId id="2147483688" r:id="rId5"/>
    <p:sldMasterId id="2147483708" r:id="rId6"/>
    <p:sldMasterId id="2147483716" r:id="rId7"/>
    <p:sldMasterId id="2147483724" r:id="rId8"/>
    <p:sldMasterId id="2147483792" r:id="rId9"/>
  </p:sldMasterIdLst>
  <p:notesMasterIdLst>
    <p:notesMasterId r:id="rId75"/>
  </p:notesMasterIdLst>
  <p:handoutMasterIdLst>
    <p:handoutMasterId r:id="rId76"/>
  </p:handoutMasterIdLst>
  <p:sldIdLst>
    <p:sldId id="256" r:id="rId10"/>
    <p:sldId id="265" r:id="rId11"/>
    <p:sldId id="279" r:id="rId12"/>
    <p:sldId id="281" r:id="rId13"/>
    <p:sldId id="282" r:id="rId14"/>
    <p:sldId id="283" r:id="rId15"/>
    <p:sldId id="374" r:id="rId16"/>
    <p:sldId id="322" r:id="rId17"/>
    <p:sldId id="293" r:id="rId18"/>
    <p:sldId id="353" r:id="rId19"/>
    <p:sldId id="294" r:id="rId20"/>
    <p:sldId id="357" r:id="rId21"/>
    <p:sldId id="295" r:id="rId22"/>
    <p:sldId id="358" r:id="rId23"/>
    <p:sldId id="296" r:id="rId24"/>
    <p:sldId id="359" r:id="rId25"/>
    <p:sldId id="298" r:id="rId26"/>
    <p:sldId id="299" r:id="rId27"/>
    <p:sldId id="300" r:id="rId28"/>
    <p:sldId id="301" r:id="rId29"/>
    <p:sldId id="350" r:id="rId30"/>
    <p:sldId id="354" r:id="rId31"/>
    <p:sldId id="305" r:id="rId32"/>
    <p:sldId id="306" r:id="rId33"/>
    <p:sldId id="326" r:id="rId34"/>
    <p:sldId id="327" r:id="rId35"/>
    <p:sldId id="321" r:id="rId36"/>
    <p:sldId id="328" r:id="rId37"/>
    <p:sldId id="308" r:id="rId38"/>
    <p:sldId id="309" r:id="rId39"/>
    <p:sldId id="312" r:id="rId40"/>
    <p:sldId id="313" r:id="rId41"/>
    <p:sldId id="314" r:id="rId42"/>
    <p:sldId id="356" r:id="rId43"/>
    <p:sldId id="316" r:id="rId44"/>
    <p:sldId id="318" r:id="rId45"/>
    <p:sldId id="329" r:id="rId46"/>
    <p:sldId id="330" r:id="rId47"/>
    <p:sldId id="351" r:id="rId48"/>
    <p:sldId id="331" r:id="rId49"/>
    <p:sldId id="332" r:id="rId50"/>
    <p:sldId id="352" r:id="rId51"/>
    <p:sldId id="371" r:id="rId52"/>
    <p:sldId id="372" r:id="rId53"/>
    <p:sldId id="373" r:id="rId54"/>
    <p:sldId id="333" r:id="rId55"/>
    <p:sldId id="334" r:id="rId56"/>
    <p:sldId id="12661" r:id="rId57"/>
    <p:sldId id="2147480163" r:id="rId58"/>
    <p:sldId id="2147480283" r:id="rId59"/>
    <p:sldId id="262" r:id="rId60"/>
    <p:sldId id="2147480287" r:id="rId61"/>
    <p:sldId id="2147480284" r:id="rId62"/>
    <p:sldId id="2147480280" r:id="rId63"/>
    <p:sldId id="2147480286" r:id="rId64"/>
    <p:sldId id="2147480291" r:id="rId65"/>
    <p:sldId id="2147480288" r:id="rId66"/>
    <p:sldId id="2147480289" r:id="rId67"/>
    <p:sldId id="345" r:id="rId68"/>
    <p:sldId id="2147480292" r:id="rId69"/>
    <p:sldId id="2147480293" r:id="rId70"/>
    <p:sldId id="367" r:id="rId71"/>
    <p:sldId id="368" r:id="rId72"/>
    <p:sldId id="369" r:id="rId73"/>
    <p:sldId id="370" r:id="rId74"/>
  </p:sldIdLst>
  <p:sldSz cx="12192000" cy="6858000"/>
  <p:notesSz cx="6883400" cy="9906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7.xml"/><Relationship Id="rId21" Type="http://schemas.openxmlformats.org/officeDocument/2006/relationships/slide" Target="slides/slide12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16" Type="http://schemas.openxmlformats.org/officeDocument/2006/relationships/slide" Target="slides/slide7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9" Type="http://schemas.openxmlformats.org/officeDocument/2006/relationships/slide" Target="slides/slide10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Relationship Id="rId10" Type="http://schemas.openxmlformats.org/officeDocument/2006/relationships/slide" Target="slides/slide1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39" Type="http://schemas.openxmlformats.org/officeDocument/2006/relationships/slide" Target="slides/slide30.xml"/><Relationship Id="rId34" Type="http://schemas.openxmlformats.org/officeDocument/2006/relationships/slide" Target="slides/slide25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F02D0-D4A1-4E7B-B84C-890F841DF413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9890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9B92D-1CE1-48E5-B884-732DA66359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23E7829D-4E45-8D47-A801-F9A275F71B1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340" y="4767262"/>
            <a:ext cx="5506720" cy="3900488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600E6889-3242-2F4A-91B9-98B4A4924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34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7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6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15D8B-139F-FB42-B370-DA46D0572EE1}" type="slidenum">
              <a:rPr lang="en-BR" smtClean="0"/>
              <a:t>49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220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15D8B-139F-FB42-B370-DA46D0572EE1}" type="slidenum">
              <a:rPr lang="en-BR" smtClean="0"/>
              <a:t>51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086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A0D3-14AF-8EDC-E8B4-604EFDD4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E93F9DE-0B3D-962A-4319-304C408E2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F5D185-FD1F-0561-B391-0995D86C8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25D593-5685-ECB4-24C6-196DF9122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83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5D73-398D-1323-A625-A8A87A567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C454040-E043-C9BF-490E-2706B7126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CF572F-D5F1-052B-4848-C1470474F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2698C2-0975-08ED-46F0-57C80C96B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21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0C9E-5373-2BA5-2A0D-64CB6D17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66D0887-06F6-7172-8CAE-6CB3F70F5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703049-9621-2CA9-A3AF-6F820C694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54F8DA-9264-9697-808E-98DDDC60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07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AFE2-2788-3889-9338-76BBB2BF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16D1437-CB10-24F4-8E4C-5D7BFD956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4D7A13-EA58-1589-6F9A-0B0C3B6E7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88D68-4920-6B6E-1B1A-CD09A95E3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57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90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AA081-7609-479E-8C7B-F30CE190640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50021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03619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AA081-7609-479E-8C7B-F30CE190640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7456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1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5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28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08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75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94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0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445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418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29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511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39587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74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76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2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39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08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18491" y="-2089369"/>
            <a:ext cx="11201400" cy="11201400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5888645" y="2622738"/>
            <a:ext cx="644956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688" y="2294256"/>
            <a:ext cx="4608957" cy="2643111"/>
          </a:xfrm>
          <a:prstGeom prst="rect">
            <a:avLst/>
          </a:prstGeom>
        </p:spPr>
      </p:pic>
      <p:sp>
        <p:nvSpPr>
          <p:cNvPr id="16" name="CaixaDeTexto 15"/>
          <p:cNvSpPr txBox="1"/>
          <p:nvPr userDrawn="1"/>
        </p:nvSpPr>
        <p:spPr>
          <a:xfrm>
            <a:off x="6134263" y="3432308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>
                <a:solidFill>
                  <a:srgbClr val="C00000"/>
                </a:solidFill>
              </a:rPr>
              <a:t>EM EDUCAÇÃO PROFISSIONAL </a:t>
            </a:r>
            <a:br>
              <a:rPr lang="pt-BR" sz="2800" b="1" i="1">
                <a:solidFill>
                  <a:srgbClr val="C00000"/>
                </a:solidFill>
              </a:rPr>
            </a:br>
            <a:r>
              <a:rPr lang="pt-BR" sz="2800" b="1" i="1">
                <a:solidFill>
                  <a:srgbClr val="C00000"/>
                </a:solidFill>
              </a:rPr>
              <a:t>E INOVAÇÃO TECNOLÓGICA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6134262" y="2692482"/>
            <a:ext cx="456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i="1">
                <a:solidFill>
                  <a:srgbClr val="C00000"/>
                </a:solidFill>
              </a:rPr>
              <a:t>EXCELÊNCIA</a:t>
            </a:r>
          </a:p>
        </p:txBody>
      </p:sp>
      <p:cxnSp>
        <p:nvCxnSpPr>
          <p:cNvPr id="18" name="Conector Reto 17"/>
          <p:cNvCxnSpPr/>
          <p:nvPr userDrawn="1"/>
        </p:nvCxnSpPr>
        <p:spPr>
          <a:xfrm>
            <a:off x="5888645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9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build="p"/>
      <p:bldP spid="17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E73E-38C5-884C-B3A4-F00A51655DE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683F-32E6-2644-8DE9-B2DF583D24C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sp>
        <p:nvSpPr>
          <p:cNvPr id="10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76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accent5">
                    <a:lumMod val="75000"/>
                  </a:schemeClr>
                </a:solidFill>
              </a:rPr>
              <a:t>EDUCAÇÃO PROFISSIONAL</a:t>
            </a:r>
          </a:p>
          <a:p>
            <a:r>
              <a:rPr lang="pt-BR" sz="4800" i="1">
                <a:solidFill>
                  <a:schemeClr val="accent5">
                    <a:lumMod val="75000"/>
                  </a:schemeClr>
                </a:solidFill>
              </a:rPr>
              <a:t>Capacitação para a Indústria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885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99000">
              <a:schemeClr val="accent1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87B7-6081-C04B-A22F-C37F46590DCD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B7963-7FE3-7E44-A36A-E5A7B865320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0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C030-AC9D-0B4E-8422-6D6A66B13680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477A2-90F4-5645-A638-1E4888768B7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3915409" y="2806882"/>
            <a:ext cx="7416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tx2"/>
                </a:solidFill>
              </a:rPr>
              <a:t>INOVAÇÃO TECNOLÓGICA</a:t>
            </a:r>
          </a:p>
          <a:p>
            <a:r>
              <a:rPr lang="pt-BR" sz="4800" i="1">
                <a:solidFill>
                  <a:schemeClr val="tx2"/>
                </a:solidFill>
              </a:rPr>
              <a:t>Soluções para a Indústria 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15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tx2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8" y="-2019875"/>
            <a:ext cx="11201400" cy="112014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>
                <a:solidFill>
                  <a:srgbClr val="C00000"/>
                </a:solidFill>
              </a:rPr>
              <a:t>REDE DE UNIDADES</a:t>
            </a:r>
          </a:p>
          <a:p>
            <a:r>
              <a:rPr lang="pt-BR" sz="4800" b="1" i="1">
                <a:solidFill>
                  <a:srgbClr val="C00000"/>
                </a:solidFill>
              </a:rPr>
              <a:t>SENAI-SP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21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2C3-6DD8-B049-8CAC-A5213EFC14DA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7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49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C2F6-8D1C-4233-8E47-1FFEE71F2B2C}" type="datetimeFigureOut">
              <a:rPr lang="pt-BR" smtClean="0"/>
              <a:t>20/01/2025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23823-6D46-404C-A844-24AEE09A666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16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760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box4.png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box3.png" TargetMode="External"/><Relationship Id="rId5" Type="http://schemas.openxmlformats.org/officeDocument/2006/relationships/image" Target="../media/image77.png"/><Relationship Id="rId4" Type="http://schemas.openxmlformats.org/officeDocument/2006/relationships/image" Target="file://localhost/Users/adilsondamasceno/Desktop/infograficoEAD/competencias.png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competencias_fin.png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competencias_metro.png" TargetMode="External"/><Relationship Id="rId5" Type="http://schemas.openxmlformats.org/officeDocument/2006/relationships/image" Target="../media/image80.png"/><Relationship Id="rId4" Type="http://schemas.openxmlformats.org/officeDocument/2006/relationships/image" Target="file://localhost/Users/adilsondamasceno/Desktop/infograficoEAD/competencias_segur.p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2.emf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9.em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5.emf"/><Relationship Id="rId7" Type="http://schemas.openxmlformats.org/officeDocument/2006/relationships/image" Target="../media/image98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8.png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90.emf"/><Relationship Id="rId9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08.png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08.png"/><Relationship Id="rId7" Type="http://schemas.openxmlformats.org/officeDocument/2006/relationships/image" Target="../media/image1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8.emf"/><Relationship Id="rId4" Type="http://schemas.openxmlformats.org/officeDocument/2006/relationships/image" Target="../media/image90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RaDNSaiH8&amp;t=19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0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560480" y="1397942"/>
            <a:ext cx="5443899" cy="313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</a:t>
            </a:r>
            <a:r>
              <a:rPr lang="pt-BR" b="1" dirty="0"/>
              <a:t>Campanhas: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Amassar latinhas (diminuir volume das sucata)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Lacre solidário (troca por cadeira de rodas)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Agasalho – 2024 – Campanha Doar e Amar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Brinquedos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Tampinhas plásticas ( troca de ração para ONG)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CAMPANHAS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</a:t>
            </a:r>
            <a:r>
              <a:rPr lang="pt-BR" sz="2000" b="1" dirty="0"/>
              <a:t>SENAI</a:t>
            </a:r>
            <a:r>
              <a:rPr lang="pt-BR" b="1" dirty="0"/>
              <a:t> Jaguariúna</a:t>
            </a:r>
          </a:p>
        </p:txBody>
      </p:sp>
      <p:pic>
        <p:nvPicPr>
          <p:cNvPr id="1026" name="Picture 2" descr="Amassador De Latas E Abridor De Garrafas 8276 - Brasfort - R$ 26,14 em ...">
            <a:extLst>
              <a:ext uri="{FF2B5EF4-FFF2-40B4-BE49-F238E27FC236}">
                <a16:creationId xmlns:a16="http://schemas.microsoft.com/office/drawing/2014/main" id="{27C3E055-8030-3F01-45A3-65D2430C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3" y="1342211"/>
            <a:ext cx="1644218" cy="24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cres De Latinha Em Alumínio 10 Garrafas Pet De 2 Litros - R$ 140,00 ...">
            <a:extLst>
              <a:ext uri="{FF2B5EF4-FFF2-40B4-BE49-F238E27FC236}">
                <a16:creationId xmlns:a16="http://schemas.microsoft.com/office/drawing/2014/main" id="{E941C2B4-5BE4-D989-0B79-1EE99EFF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497" y="1781520"/>
            <a:ext cx="2449198" cy="18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lusa De Frio Zíper Marca Sb Casaco Moletom Canguru Unissex - R$ 69,00 ...">
            <a:extLst>
              <a:ext uri="{FF2B5EF4-FFF2-40B4-BE49-F238E27FC236}">
                <a16:creationId xmlns:a16="http://schemas.microsoft.com/office/drawing/2014/main" id="{2342FA49-3362-31DD-5F63-A2F61C48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78" y="4029943"/>
            <a:ext cx="2104474" cy="23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22D911-950A-4313-8C8B-E2662CBC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353" y="4341478"/>
            <a:ext cx="2270170" cy="2005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B36E71-70E0-461B-9DCA-E75C1C66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931" y="4087483"/>
            <a:ext cx="1837530" cy="21660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759134-A933-42EE-B434-078D04AEF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354" y="1243012"/>
            <a:ext cx="1676400" cy="1457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047E86-0EB4-476C-ACAB-2486BFE38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2103" y="2877808"/>
            <a:ext cx="1514475" cy="1209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F3F132-A215-4405-8619-E9F55998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929" y="4102883"/>
            <a:ext cx="2883615" cy="21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431800" y="1989139"/>
            <a:ext cx="4644053" cy="487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Cantina: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Salgados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Sucos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Refrigerantes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Camisetas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Óculos de segurança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OBS – Comprar as fichas antecipadas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  <p:pic>
        <p:nvPicPr>
          <p:cNvPr id="12294" name="Picture 7" descr="C:\Users\sn76415\Desktop\Fotos\20160604_101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63" y="1831182"/>
            <a:ext cx="5385551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44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– Sala 07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616" y="2904756"/>
            <a:ext cx="3912809" cy="29346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4775" y="2904756"/>
            <a:ext cx="3912807" cy="2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CLP – Sala 08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Controlador Lógico programável e Automação na Indústria 4.0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19" y="2258704"/>
            <a:ext cx="5759357" cy="43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864658" y="1425593"/>
            <a:ext cx="4991100" cy="97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Laboratório 09</a:t>
            </a:r>
          </a:p>
          <a:p>
            <a:pPr eaLnBrk="1" hangingPunct="1"/>
            <a:endParaRPr lang="pt-BR" b="1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b="1" dirty="0"/>
              <a:t> </a:t>
            </a:r>
            <a:r>
              <a:rPr lang="pt-BR" sz="1600" dirty="0"/>
              <a:t>Projetos Eletrônicos (Curso Técnico)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6" name="Picture 7" descr="C:\Users\sn76415\Desktop\Fotos\20160604_1023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2" y="2832075"/>
            <a:ext cx="443874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6" y="2832075"/>
            <a:ext cx="3813144" cy="28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11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Montar sua própria empresa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Industriais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Residenciais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14342" name="Picture 7" descr="C:\Users\sn76415\Desktop\Fotos\20160604_1025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78" y="2230073"/>
            <a:ext cx="5542739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1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12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Prototipagem e Impressão 3D </a:t>
            </a:r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1659617"/>
            <a:ext cx="6315233" cy="47364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5321E0-ABCC-4503-9B8C-8527881A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8" y="2715360"/>
            <a:ext cx="3726279" cy="36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8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47667" y="1233820"/>
            <a:ext cx="7658100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Informática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</a:t>
            </a:r>
            <a:r>
              <a:rPr lang="pt-BR" sz="1600" dirty="0" err="1"/>
              <a:t>SolidWorks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</a:t>
            </a:r>
            <a:r>
              <a:rPr lang="pt-BR" sz="1600" dirty="0" err="1"/>
              <a:t>MiLL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Excel Avançado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Assistente Administrativo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Auxiliar de Logística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Informática Básica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Montagem e Manutenção de Computadores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Projetista de Molde para termoplásticos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BI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1450815"/>
            <a:ext cx="3179930" cy="238575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79" y="1450815"/>
            <a:ext cx="3179932" cy="238575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4053565"/>
            <a:ext cx="3200845" cy="240144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464" y="4053566"/>
            <a:ext cx="3200846" cy="24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4628" y="1091407"/>
            <a:ext cx="76581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Hidráulica e Pneumática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Automação Hidráulica/Pneumática Industrial.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Mecatrônica Industrial e Robótica.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3714553" y="724694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14" name="Picture 2" descr="C:\Users\sn76415\Desktop\Fotos\20160604_101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23" y="2942132"/>
            <a:ext cx="3107991" cy="1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sn76415\Desktop\Fotos\20160604_1010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860" y="1850758"/>
            <a:ext cx="3521304" cy="23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3" y="5082877"/>
            <a:ext cx="3310583" cy="148803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65" y="4482502"/>
            <a:ext cx="4646295" cy="20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19878" y="1282846"/>
            <a:ext cx="10947400" cy="31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-  TORNOS MECÂNICOS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Operador de Máquinas de Usinagem Convencionais.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Ferramenteiro de Moldes para Termoplásticos.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57" y="1633539"/>
            <a:ext cx="3790856" cy="4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8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5529AF6-4EDE-4FCE-8357-74C2B75C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9288" cy="678571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5278229" y="2696568"/>
            <a:ext cx="6551755" cy="1110343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0" y="5467212"/>
            <a:ext cx="5089288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4537" y="5467212"/>
            <a:ext cx="4763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</a:rPr>
              <a:t>SENAI JAGUARIÚNA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58306" y="2928573"/>
            <a:ext cx="626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77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b="1" dirty="0">
                <a:latin typeface="Calibri" charset="0"/>
                <a:ea typeface="Calibri" charset="0"/>
                <a:cs typeface="Calibri" charset="0"/>
              </a:rPr>
              <a:t>SEJAM TODOS BEM VINDOS!</a:t>
            </a:r>
          </a:p>
        </p:txBody>
      </p:sp>
    </p:spTree>
    <p:extLst>
      <p:ext uri="{BB962C8B-B14F-4D97-AF65-F5344CB8AC3E}">
        <p14:creationId xmlns:p14="http://schemas.microsoft.com/office/powerpoint/2010/main" val="8027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7" grpId="0" animBg="1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24109" y="120964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Oficina Mecânica </a:t>
            </a:r>
            <a:endParaRPr lang="pt-BR" sz="1600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7" name="Picture 3" descr="C:\Users\sn76415\Desktop\Fotos\20160604_1015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09" y="2308969"/>
            <a:ext cx="3566004" cy="223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A2AB914-1408-4F70-8A7B-3B424BFF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26" y="2308969"/>
            <a:ext cx="4357579" cy="22609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72" y="1967776"/>
            <a:ext cx="2427337" cy="37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91597" y="1286336"/>
            <a:ext cx="10947400" cy="13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– MÁQUINAS CNC</a:t>
            </a:r>
            <a:endParaRPr lang="pt-BR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Torno CNC 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Centro de Usinagem CNC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52" y="2829082"/>
            <a:ext cx="3001113" cy="37513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75" y="2829082"/>
            <a:ext cx="3528364" cy="37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OPERADOR DE INJETORA PARA TERMOPLÁSTICO – 160H  </a:t>
            </a:r>
            <a:endParaRPr lang="pt-BR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96" y="2011824"/>
            <a:ext cx="8377991" cy="44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5609" y="128633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Comandos Elétricos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Comandos Elétricos e inversores - (Automação Industrial)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5606" name="Picture 2" descr="C:\Users\sn76415\Desktop\Fotos\20160604_1024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89" y="2555875"/>
            <a:ext cx="36063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2" descr="C:\Users\sn76415\Desktop\Fotos\20160604_1024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2636839"/>
            <a:ext cx="37685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853890" y="1403683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Operação de Empilhadeira – NR11 – 32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26630" name="Picture 3" descr="C:\Users\sn76415\Desktop\Fotos\20160604_1016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834" y="1989138"/>
            <a:ext cx="610169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80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48158" y="1405271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35 – 16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6" name="Picture 2" descr="Resultado de imagem para NR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76" y="2520416"/>
            <a:ext cx="4762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1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127268" y="1460550"/>
            <a:ext cx="10947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10 – FORMAÇÃO (40h)  e RECICLAGEM (20h)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40" y1="47132" x2="33920" y2="44389"/>
                        <a14:foregroundMark x1="37600" y1="44389" x2="37600" y2="44389"/>
                        <a14:foregroundMark x1="56000" y1="79302" x2="65600" y2="65337"/>
                        <a14:foregroundMark x1="61600" y1="18204" x2="62400" y2="50125"/>
                        <a14:backgroundMark x1="36640" y1="79052" x2="36640" y2="79052"/>
                        <a14:backgroundMark x1="33920" y1="38404" x2="33920" y2="38404"/>
                        <a14:backgroundMark x1="39680" y1="38155" x2="39680" y2="38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82" y="2154168"/>
            <a:ext cx="4044830" cy="257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hsj.com.br/usuarios/hsjimages/Curso%20nr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68" y="2570970"/>
            <a:ext cx="2263791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silvaesouza.com.br/site/imagesuopload/se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25" y="2572174"/>
            <a:ext cx="2556275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8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19877" y="1342857"/>
            <a:ext cx="10947400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Energia Solar Fotovoltaica - Tecnologias e Aplicações – 24h.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Instalação de Sistemas para </a:t>
            </a:r>
            <a:r>
              <a:rPr lang="pt-BR" b="1" dirty="0" err="1"/>
              <a:t>Microgeração</a:t>
            </a:r>
            <a:r>
              <a:rPr lang="pt-BR" b="1" dirty="0"/>
              <a:t> Fotovoltaica Conectados à Rede - 48h.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17" y="2573612"/>
            <a:ext cx="4388600" cy="365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49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Automação Industrial com ARDUINO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Lógica de programação com ARDUINO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2" name="AutoShape 2" descr="Resultado de imagem para arduino proje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79" y="3570167"/>
            <a:ext cx="28289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66" y="2809636"/>
            <a:ext cx="3078738" cy="31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06" y="3386076"/>
            <a:ext cx="3114710" cy="198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62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825610" y="1363729"/>
            <a:ext cx="3841749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Elevador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Uso Restrito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Somente Acompanhado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85" y="1314450"/>
            <a:ext cx="4195233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8015817" y="1263235"/>
            <a:ext cx="3841749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Não usar em 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Simulado de  Abandono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Sirene constante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</p:txBody>
      </p:sp>
      <p:pic>
        <p:nvPicPr>
          <p:cNvPr id="28680" name="Picture 8" descr="http://www.bralarmseg.com.br/prod/sb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31" y="2280510"/>
            <a:ext cx="226463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02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A67CB0B-A817-43DC-B9EB-D6AEE8C81D31}"/>
              </a:ext>
            </a:extLst>
          </p:cNvPr>
          <p:cNvGrpSpPr/>
          <p:nvPr/>
        </p:nvGrpSpPr>
        <p:grpSpPr>
          <a:xfrm>
            <a:off x="9747315" y="239029"/>
            <a:ext cx="2309052" cy="647091"/>
            <a:chOff x="15364003" y="1047088"/>
            <a:chExt cx="3693223" cy="94297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71CD2FD-DB1D-482C-A8C2-4C758524D3A8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3256CFF-94A1-4306-8764-5169CAA9F121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16342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815200" y="1361240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Normas Internas: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607812" y="2112998"/>
            <a:ext cx="11425767" cy="263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Uso obrigatório do Uniforme destro da escola (Prazo 1 semana); Comprar na entrada.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bonés, </a:t>
            </a:r>
            <a:r>
              <a:rPr lang="pt-BR" sz="1600" i="1" dirty="0"/>
              <a:t>shorts </a:t>
            </a:r>
            <a:r>
              <a:rPr lang="pt-BR" sz="1600" dirty="0"/>
              <a:t>e bermudas, minissaia, chinelos e/ou sandálias abertas;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de calças rasgadas;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/>
              <a:t>Proibido levar alimentos para ambientes de ensinos da Escola;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  <a:p>
            <a:pPr algn="just" eaLnBrk="1" hangingPunct="1">
              <a:lnSpc>
                <a:spcPct val="150000"/>
              </a:lnSpc>
              <a:defRPr/>
            </a:pPr>
            <a:r>
              <a:rPr lang="pt-BR" sz="1600" b="1" dirty="0"/>
              <a:t>Obrigatoriedade no uso de equipamento de proteção individual (EPI)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</p:txBody>
      </p:sp>
      <p:sp>
        <p:nvSpPr>
          <p:cNvPr id="29701" name="Text Box 11"/>
          <p:cNvSpPr txBox="1">
            <a:spLocks noChangeArrowheads="1"/>
          </p:cNvSpPr>
          <p:nvPr/>
        </p:nvSpPr>
        <p:spPr bwMode="auto">
          <a:xfrm>
            <a:off x="1583267" y="115888"/>
            <a:ext cx="8832851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Normas e Procedimentos da Escola</a:t>
            </a:r>
          </a:p>
        </p:txBody>
      </p:sp>
    </p:spTree>
    <p:extLst>
      <p:ext uri="{BB962C8B-B14F-4D97-AF65-F5344CB8AC3E}">
        <p14:creationId xmlns:p14="http://schemas.microsoft.com/office/powerpoint/2010/main" val="24653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Orientação Escolar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604307" y="1725794"/>
            <a:ext cx="115040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Entrada com Atraso e/ou Saída Antecipada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A tolerância para entrada atrasada ou saída antecipada é de </a:t>
            </a:r>
            <a:r>
              <a:rPr lang="pt-BR" sz="1600" dirty="0">
                <a:solidFill>
                  <a:srgbClr val="FF0000"/>
                </a:solidFill>
              </a:rPr>
              <a:t>CINCO (5) minutos</a:t>
            </a:r>
            <a:r>
              <a:rPr lang="pt-BR" sz="1600" dirty="0"/>
              <a:t>. Acima desse limite será computada falta para o aluno na aula correspondente.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saída antecipada somente será permitida mediante </a:t>
            </a:r>
            <a:r>
              <a:rPr lang="pt-BR" sz="1600" dirty="0">
                <a:solidFill>
                  <a:srgbClr val="FF0000"/>
                </a:solidFill>
              </a:rPr>
              <a:t>autorização escrita da coordenação</a:t>
            </a:r>
            <a:r>
              <a:rPr lang="pt-BR" sz="1600" dirty="0"/>
              <a:t>. Com exceção para os menores de idade, que não poderão ter a saída antecipada autorizada sem a anuência de seu responsável legal e da coordenação.</a:t>
            </a:r>
          </a:p>
          <a:p>
            <a:pPr algn="just" eaLnBrk="1" hangingPunct="1"/>
            <a:endParaRPr lang="pt-BR" sz="1600" b="1" dirty="0"/>
          </a:p>
        </p:txBody>
      </p:sp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687916" y="4494425"/>
            <a:ext cx="1133686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Faltas e ausências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Em conformidade com os incisos I, II, III, V e IX do Art. 56 do Regimento Comum das Unidades Escolares SENAI, as faltas deverão ser justificadas. 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Não haverá abono de faltas mediante a apresentação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77929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3796" name="CaixaDeTexto 2"/>
          <p:cNvSpPr txBox="1">
            <a:spLocks noChangeArrowheads="1"/>
          </p:cNvSpPr>
          <p:nvPr/>
        </p:nvSpPr>
        <p:spPr bwMode="auto">
          <a:xfrm>
            <a:off x="795367" y="1600495"/>
            <a:ext cx="10799603" cy="493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000" b="1" dirty="0"/>
              <a:t>Avaliação e Promoção</a:t>
            </a:r>
          </a:p>
          <a:p>
            <a:pPr eaLnBrk="1" hangingPunct="1">
              <a:spcBef>
                <a:spcPct val="50000"/>
              </a:spcBef>
            </a:pPr>
            <a:endParaRPr lang="pt-BR" sz="2000" b="1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Será considerado promovido ou concluinte de estudos o educando que, no final do curso, obtiver em cada componente curricular nota final igual ou </a:t>
            </a:r>
            <a:r>
              <a:rPr lang="pt-BR" sz="2000" dirty="0">
                <a:solidFill>
                  <a:srgbClr val="FF0000"/>
                </a:solidFill>
              </a:rPr>
              <a:t>superior a 50 (cinquenta), </a:t>
            </a:r>
            <a:r>
              <a:rPr lang="pt-BR" sz="2000" dirty="0"/>
              <a:t>numa escala de 0 a 100 e </a:t>
            </a:r>
            <a:r>
              <a:rPr lang="pt-BR" sz="2000" dirty="0">
                <a:solidFill>
                  <a:srgbClr val="FF0000"/>
                </a:solidFill>
              </a:rPr>
              <a:t>frequência mínima de 75% </a:t>
            </a:r>
            <a:r>
              <a:rPr lang="pt-BR" sz="2000" dirty="0"/>
              <a:t>da carga horária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Cursos de NR 11- Operação de </a:t>
            </a:r>
            <a:r>
              <a:rPr lang="pt-BR" sz="2000" dirty="0" err="1"/>
              <a:t>Empilahdeira</a:t>
            </a:r>
            <a:r>
              <a:rPr lang="pt-BR" sz="2000" dirty="0"/>
              <a:t> -  Presença de 100% e nota mínima de 80 conforme as Normas Regulamentadoras (</a:t>
            </a:r>
            <a:r>
              <a:rPr lang="pt-BR" sz="2000" dirty="0" err="1"/>
              <a:t>NR's</a:t>
            </a:r>
            <a:r>
              <a:rPr lang="pt-BR" sz="2000" dirty="0"/>
              <a:t>) do Ministério do Trabalho e Emprego (MTE).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eaLnBrk="1" hangingPunct="1"/>
            <a:r>
              <a:rPr lang="pt-BR" sz="2000" b="1" dirty="0"/>
              <a:t>Certificado de Conclusão de Curso</a:t>
            </a:r>
          </a:p>
          <a:p>
            <a:pPr eaLnBrk="1" hangingPunct="1"/>
            <a:r>
              <a:rPr lang="pt-BR" sz="2000" dirty="0"/>
              <a:t>O certificado de conclusão de curso será </a:t>
            </a:r>
            <a:r>
              <a:rPr lang="pt-BR" sz="2000" dirty="0">
                <a:solidFill>
                  <a:srgbClr val="FF0000"/>
                </a:solidFill>
              </a:rPr>
              <a:t>emitido em até 30 </a:t>
            </a:r>
            <a:r>
              <a:rPr lang="pt-BR" sz="2000" dirty="0"/>
              <a:t>(trinta) dias após o término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1454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2254251" y="115888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701119" y="1319846"/>
            <a:ext cx="1059503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1600" b="1" dirty="0"/>
              <a:t>Cancelamento matrícula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Caso seja necessário interromper o curso, imediatamente o aluno ou seu responsável deverá formalizar o cancelamento da matrícula junto à secretaria da escola, por meio do preenchimento de um requerimento.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b="1" dirty="0"/>
              <a:t>A falta de comunicação da desistência implicará na manutenção dos boletos vincendos ativos, gerando débitos, caso não sejam quitados.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O cancelamento da matrícula não quita débitos anteriores</a:t>
            </a:r>
            <a:r>
              <a:rPr lang="pt-BR" sz="1600" dirty="0"/>
              <a:t>, sendo estes de inteira responsabilidade do aluno ou seu responsável, quando menor de idade.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matrícula em outros cursos ou escolas SENAI está condicionada ao cumprimento de suas responsabilidades acadêmicas e financeiras para com o SENAI.</a:t>
            </a:r>
          </a:p>
        </p:txBody>
      </p:sp>
      <p:sp>
        <p:nvSpPr>
          <p:cNvPr id="34821" name="CaixaDeTexto 4"/>
          <p:cNvSpPr txBox="1">
            <a:spLocks noChangeArrowheads="1"/>
          </p:cNvSpPr>
          <p:nvPr/>
        </p:nvSpPr>
        <p:spPr bwMode="auto">
          <a:xfrm>
            <a:off x="575733" y="4885477"/>
            <a:ext cx="106798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matricula </a:t>
            </a:r>
          </a:p>
          <a:p>
            <a:pPr eaLnBrk="1" hangingPunct="1"/>
            <a:r>
              <a:rPr lang="pt-BR" sz="1600" dirty="0"/>
              <a:t>O valor da taxa de matricula é de 10% do valor do curso e será retido caso ocorra o cancelamento do curso (até 7 dias).</a:t>
            </a:r>
          </a:p>
        </p:txBody>
      </p:sp>
      <p:sp>
        <p:nvSpPr>
          <p:cNvPr id="6" name="CaixaDeTexto 4"/>
          <p:cNvSpPr txBox="1">
            <a:spLocks noChangeArrowheads="1"/>
          </p:cNvSpPr>
          <p:nvPr/>
        </p:nvSpPr>
        <p:spPr bwMode="auto">
          <a:xfrm>
            <a:off x="575733" y="5752101"/>
            <a:ext cx="10679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administrativa </a:t>
            </a:r>
          </a:p>
          <a:p>
            <a:pPr eaLnBrk="1" hangingPunct="1"/>
            <a:r>
              <a:rPr lang="pt-BR" sz="1600" dirty="0"/>
              <a:t>O valor da taxa de cancelamento após o 7 dia da matricula é de 1% do valor total do curso (via Boleto).</a:t>
            </a:r>
          </a:p>
        </p:txBody>
      </p:sp>
    </p:spTree>
    <p:extLst>
      <p:ext uri="{BB962C8B-B14F-4D97-AF65-F5344CB8AC3E}">
        <p14:creationId xmlns:p14="http://schemas.microsoft.com/office/powerpoint/2010/main" val="1978476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7C343B-F6BF-F527-CAD7-17499A6F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988" y="2266273"/>
            <a:ext cx="3868132" cy="3733455"/>
          </a:xfrm>
          <a:prstGeom prst="rect">
            <a:avLst/>
          </a:prstGeom>
        </p:spPr>
      </p:pic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1397515" y="660564"/>
            <a:ext cx="74887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/>
              <a:t>Avaliação de Satisfação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214210" y="2382123"/>
            <a:ext cx="639322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Objetivo é avaliar o curso e a escola (Melhoria contínua).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Todos os alunos precisam fazer.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Feita celular ou computador e recebida por via e-mail.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dirty="0">
                <a:solidFill>
                  <a:schemeClr val="accent5">
                    <a:lumMod val="75000"/>
                  </a:schemeClr>
                </a:solidFill>
              </a:rPr>
              <a:t>Respostas Anônimas (sem identificação do aluno)</a:t>
            </a:r>
          </a:p>
        </p:txBody>
      </p:sp>
    </p:spTree>
    <p:extLst>
      <p:ext uri="{BB962C8B-B14F-4D97-AF65-F5344CB8AC3E}">
        <p14:creationId xmlns:p14="http://schemas.microsoft.com/office/powerpoint/2010/main" val="2893347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624418" y="1196976"/>
            <a:ext cx="777663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Mantenha-se informado!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695439" y="1964925"/>
            <a:ext cx="8352367" cy="407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Impressos (secretaria);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Murais;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Site (</a:t>
            </a:r>
            <a:r>
              <a:rPr lang="pt-BR" sz="1600" dirty="0">
                <a:solidFill>
                  <a:schemeClr val="tx1"/>
                </a:solidFill>
              </a:rPr>
              <a:t>https://sp.senai.br/unidades/</a:t>
            </a:r>
            <a:r>
              <a:rPr lang="pt-BR" sz="1600" dirty="0" err="1">
                <a:solidFill>
                  <a:schemeClr val="tx1"/>
                </a:solidFill>
              </a:rPr>
              <a:t>jaguariuna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Instagram (@</a:t>
            </a:r>
            <a:r>
              <a:rPr lang="pt-BR" sz="1600" dirty="0" err="1"/>
              <a:t>senaijaguariuna</a:t>
            </a:r>
            <a:r>
              <a:rPr lang="pt-BR" sz="1600" dirty="0"/>
              <a:t>)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</a:t>
            </a:r>
            <a:r>
              <a:rPr lang="pt-BR" sz="1600" dirty="0" err="1"/>
              <a:t>Facebook</a:t>
            </a:r>
            <a:r>
              <a:rPr lang="pt-BR" sz="1600" dirty="0"/>
              <a:t> (www.facebook.com/</a:t>
            </a:r>
            <a:r>
              <a:rPr lang="pt-BR" sz="1600" dirty="0" err="1"/>
              <a:t>senaijaguariuan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E-mail (senaijaguariuna@sp.senai.br);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da secretaria (19) 3837-6300;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do WhatsApp da Secretaria (19) 98292-0160;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Grupos no WhatsApp da turma;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Contato do WhatsApp do Coordenador (19) 98201-0601.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pt-BR" dirty="0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3429827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62875" y="1544719"/>
            <a:ext cx="8894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Dúvidas / Perguntas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D84A70-C16E-4F37-BB31-34764E17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67416" y="3586189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541309" y="1874546"/>
            <a:ext cx="5733234" cy="31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São cursos a distância sobre temas complementares, relevantes para todas as profissões, tanto para quem </a:t>
            </a:r>
            <a:r>
              <a:rPr lang="pt-BR" sz="1800" dirty="0">
                <a:solidFill>
                  <a:schemeClr val="tx1"/>
                </a:solidFill>
                <a:effectLst/>
              </a:rPr>
              <a:t>quer </a:t>
            </a:r>
            <a:r>
              <a:rPr lang="bg-BG" sz="1800" dirty="0">
                <a:solidFill>
                  <a:schemeClr val="tx1"/>
                </a:solidFill>
                <a:effectLst/>
              </a:rPr>
              <a:t>entrar no mundo do trabalho</a:t>
            </a:r>
            <a:r>
              <a:rPr lang="pt-BR" sz="1800" dirty="0">
                <a:solidFill>
                  <a:schemeClr val="tx1"/>
                </a:solidFill>
                <a:effectLst/>
              </a:rPr>
              <a:t>, c</a:t>
            </a:r>
            <a:r>
              <a:rPr lang="bg-BG" sz="1800" dirty="0">
                <a:solidFill>
                  <a:schemeClr val="tx1"/>
                </a:solidFill>
                <a:effectLst/>
              </a:rPr>
              <a:t>omo para quem já está trabalhando, para atualizações de conhecimentos.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Cursos on-line e autoinstrucionais.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</a:rPr>
              <a:t>51</a:t>
            </a:r>
            <a:r>
              <a:rPr lang="bg-BG" sz="1800" dirty="0">
                <a:solidFill>
                  <a:schemeClr val="tx1"/>
                </a:solidFill>
                <a:effectLst/>
              </a:rPr>
              <a:t> </a:t>
            </a:r>
            <a:r>
              <a:rPr lang="pt-BR" sz="1800" dirty="0">
                <a:solidFill>
                  <a:schemeClr val="tx1"/>
                </a:solidFill>
                <a:effectLst/>
              </a:rPr>
              <a:t>cursos diferentes</a:t>
            </a:r>
            <a:r>
              <a:rPr lang="bg-BG" sz="1800" dirty="0">
                <a:solidFill>
                  <a:schemeClr val="tx1"/>
                </a:solidFill>
                <a:effectLst/>
              </a:rPr>
              <a:t>.</a:t>
            </a:r>
          </a:p>
          <a:p>
            <a:pPr algn="l"/>
            <a:endParaRPr lang="pt-PT" sz="2000" dirty="0"/>
          </a:p>
        </p:txBody>
      </p:sp>
      <p:pic>
        <p:nvPicPr>
          <p:cNvPr id="3" name="competencias.png" descr="/Users/adilsondamasceno/Desktop/infograficoEAD/competencias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43" y="1361427"/>
            <a:ext cx="5652103" cy="3923828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5691124" y="5591324"/>
            <a:ext cx="4396195" cy="1053320"/>
            <a:chOff x="493474" y="4331616"/>
            <a:chExt cx="3297146" cy="1053320"/>
          </a:xfrm>
        </p:grpSpPr>
        <p:pic>
          <p:nvPicPr>
            <p:cNvPr id="5" name="box3.png" descr="/Users/adilsondamasceno/Desktop/infograficoEAD/box3.png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4331616"/>
              <a:ext cx="3099170" cy="993143"/>
            </a:xfrm>
            <a:prstGeom prst="rect">
              <a:avLst/>
            </a:prstGeom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1001578" y="4611196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3600" dirty="0">
                  <a:solidFill>
                    <a:schemeClr val="tx1"/>
                  </a:solidFill>
                </a:rPr>
                <a:t>     </a:t>
              </a:r>
              <a:r>
                <a:rPr lang="bg-BG" sz="3600" dirty="0">
                  <a:solidFill>
                    <a:schemeClr val="tx1"/>
                  </a:solidFill>
                </a:rPr>
                <a:t>R$ </a:t>
              </a:r>
              <a:r>
                <a:rPr lang="pt-BR" sz="3600" dirty="0">
                  <a:solidFill>
                    <a:schemeClr val="tx1"/>
                  </a:solidFill>
                </a:rPr>
                <a:t>0</a:t>
              </a:r>
              <a:r>
                <a:rPr lang="bg-BG" sz="3600" dirty="0">
                  <a:solidFill>
                    <a:schemeClr val="tx1"/>
                  </a:solidFill>
                </a:rPr>
                <a:t>,00</a:t>
              </a:r>
              <a:endParaRPr lang="pt-PT" sz="3600" dirty="0">
                <a:solidFill>
                  <a:schemeClr val="tx1"/>
                </a:solidFill>
              </a:endParaRPr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1794884" y="4470876"/>
              <a:ext cx="1722748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2400" dirty="0">
                  <a:solidFill>
                    <a:schemeClr val="tx1"/>
                  </a:solidFill>
                </a:rPr>
                <a:t>INVESTIMENTO:</a:t>
              </a:r>
              <a:endParaRPr lang="pt-PT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57965" y="5395394"/>
            <a:ext cx="4132227" cy="993143"/>
            <a:chOff x="493474" y="5399811"/>
            <a:chExt cx="3099170" cy="993143"/>
          </a:xfrm>
        </p:grpSpPr>
        <p:pic>
          <p:nvPicPr>
            <p:cNvPr id="6" name="box4.png" descr="/Users/adilsondamasceno/Desktop/infograficoEAD/box4.png"/>
            <p:cNvPicPr>
              <a:picLocks noChangeAspect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5399811"/>
              <a:ext cx="3099170" cy="993143"/>
            </a:xfrm>
            <a:prstGeom prst="rect">
              <a:avLst/>
            </a:prstGeom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761881" y="5568881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bg-BG" sz="3600" dirty="0"/>
                <a:t>14 h</a:t>
              </a:r>
              <a:endParaRPr lang="pt-PT" sz="3600" dirty="0"/>
            </a:p>
          </p:txBody>
        </p:sp>
        <p:sp>
          <p:nvSpPr>
            <p:cNvPr id="60" name="Title 1"/>
            <p:cNvSpPr txBox="1">
              <a:spLocks/>
            </p:cNvSpPr>
            <p:nvPr/>
          </p:nvSpPr>
          <p:spPr>
            <a:xfrm>
              <a:off x="1546077" y="5454361"/>
              <a:ext cx="2035301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1400" dirty="0"/>
                <a:t>CARGA HORÁRIA:</a:t>
              </a:r>
              <a:endParaRPr lang="pt-PT" sz="1400" dirty="0"/>
            </a:p>
          </p:txBody>
        </p:sp>
      </p:grp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86854" y="470583"/>
            <a:ext cx="77766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3200" b="1" dirty="0"/>
              <a:t>COMPETÊNCIAS TRANSVERSAIS</a:t>
            </a:r>
          </a:p>
        </p:txBody>
      </p:sp>
    </p:spTree>
    <p:extLst>
      <p:ext uri="{BB962C8B-B14F-4D97-AF65-F5344CB8AC3E}">
        <p14:creationId xmlns:p14="http://schemas.microsoft.com/office/powerpoint/2010/main" val="267329620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10" y="2509470"/>
            <a:ext cx="2029375" cy="157621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91" y="2509470"/>
            <a:ext cx="2029375" cy="15762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89" y="2509470"/>
            <a:ext cx="2029375" cy="1576214"/>
          </a:xfrm>
          <a:prstGeom prst="rect">
            <a:avLst/>
          </a:prstGeom>
        </p:spPr>
      </p:pic>
      <p:sp>
        <p:nvSpPr>
          <p:cNvPr id="43" name="Subtitle 2"/>
          <p:cNvSpPr txBox="1">
            <a:spLocks/>
          </p:cNvSpPr>
          <p:nvPr/>
        </p:nvSpPr>
        <p:spPr>
          <a:xfrm>
            <a:off x="8671489" y="4424550"/>
            <a:ext cx="194046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Finanças Pessoais</a:t>
            </a: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562742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Metrologia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168214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Segurança no Trabalho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E5B8F0-112E-4FCC-8D8B-F218512CF454}"/>
              </a:ext>
            </a:extLst>
          </p:cNvPr>
          <p:cNvSpPr/>
          <p:nvPr/>
        </p:nvSpPr>
        <p:spPr>
          <a:xfrm>
            <a:off x="2812259" y="882874"/>
            <a:ext cx="4973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Exemplos de Cursos 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0984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6891E3-5236-4951-AA3A-595ED0DDD302}"/>
              </a:ext>
            </a:extLst>
          </p:cNvPr>
          <p:cNvSpPr/>
          <p:nvPr/>
        </p:nvSpPr>
        <p:spPr>
          <a:xfrm>
            <a:off x="736950" y="1394904"/>
            <a:ext cx="525136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Alimentos e Bebidas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Automação - Automação da manufatura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Desvendando a indústria 4.0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Mecânica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Construção Civil - Edificações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Eletroeletrônica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Energias Renováveis - Energia Renovável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Administração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Auxiliar Administrativo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da Produção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de RH</a:t>
            </a:r>
          </a:p>
          <a:p>
            <a:endParaRPr lang="pt-PT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D85AF17-CE53-43AE-AA5E-27586CC860AA}"/>
              </a:ext>
            </a:extLst>
          </p:cNvPr>
          <p:cNvSpPr/>
          <p:nvPr/>
        </p:nvSpPr>
        <p:spPr>
          <a:xfrm>
            <a:off x="6364029" y="1372900"/>
            <a:ext cx="5091021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Financeira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no Trabalho - Saúde e Segurança no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Telecomunicações - Telecomunicações e Correio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TI - Software - Tecnologia da Informação - Software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dirty="0"/>
              <a:t>Excel Básico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Planejamento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Meio Ambiente - Controle Ambiental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Metalmecânica - Mecânica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Metrologia</a:t>
            </a:r>
          </a:p>
          <a:p>
            <a:endParaRPr lang="pt-BR" sz="1600" dirty="0"/>
          </a:p>
          <a:p>
            <a:endParaRPr lang="pt-BR" dirty="0"/>
          </a:p>
          <a:p>
            <a:r>
              <a:rPr lang="pt-BR" dirty="0"/>
              <a:t> </a:t>
            </a:r>
          </a:p>
          <a:p>
            <a:endParaRPr lang="pt-PT" b="1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0807092-0A9B-477A-A637-CC72B431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676" y="555960"/>
            <a:ext cx="777663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CURSOS GRATUITOS À DISTÂNCIA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Áreas Tecnológicas </a:t>
            </a:r>
          </a:p>
        </p:txBody>
      </p:sp>
    </p:spTree>
    <p:extLst>
      <p:ext uri="{BB962C8B-B14F-4D97-AF65-F5344CB8AC3E}">
        <p14:creationId xmlns:p14="http://schemas.microsoft.com/office/powerpoint/2010/main" val="33763382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59" y="1496708"/>
            <a:ext cx="3948100" cy="26158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161" y="4471062"/>
            <a:ext cx="4603436" cy="21312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305993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90 Escolas Fixas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777" y="4334479"/>
            <a:ext cx="3903516" cy="22678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74" y="1387401"/>
            <a:ext cx="4025719" cy="2683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332" y="1127117"/>
            <a:ext cx="2683252" cy="35776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9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196203" y="2022106"/>
            <a:ext cx="5531556" cy="32663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</a:rPr>
              <a:t>Nota Mínima 50 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algn="l"/>
            <a:r>
              <a:rPr lang="pt-BR" sz="2400" dirty="0">
                <a:solidFill>
                  <a:schemeClr val="tx1"/>
                </a:solidFill>
              </a:rPr>
              <a:t>Certificado ficará disponível para download</a:t>
            </a:r>
            <a:endParaRPr lang="bg-BG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0" y="839449"/>
            <a:ext cx="4798241" cy="5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297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solidFill>
                  <a:srgbClr val="0070C0"/>
                </a:solidFill>
              </a:rPr>
              <a:t>Período de inscrição:</a:t>
            </a:r>
          </a:p>
          <a:p>
            <a:r>
              <a:rPr lang="pt-BR" sz="4000" dirty="0">
                <a:solidFill>
                  <a:schemeClr val="tx1"/>
                </a:solidFill>
              </a:rPr>
              <a:t>De 01/01/24 até dia 30/12/24</a:t>
            </a:r>
            <a:endParaRPr lang="pt-BR" sz="4000" dirty="0"/>
          </a:p>
          <a:p>
            <a:r>
              <a:rPr lang="pt-BR" sz="4000" dirty="0">
                <a:solidFill>
                  <a:srgbClr val="0070C0"/>
                </a:solidFill>
              </a:rPr>
              <a:t>Inscrição direto no Site da Escola:</a:t>
            </a:r>
          </a:p>
          <a:p>
            <a:r>
              <a:rPr lang="pt-BR" sz="2800" dirty="0">
                <a:solidFill>
                  <a:schemeClr val="tx1"/>
                </a:solidFill>
              </a:rPr>
              <a:t>https://sp.senai.br/unidades/jaguariuna</a:t>
            </a:r>
          </a:p>
          <a:p>
            <a:r>
              <a:rPr lang="pt-PT" sz="4000" dirty="0">
                <a:solidFill>
                  <a:srgbClr val="0070C0"/>
                </a:solidFill>
              </a:rPr>
              <a:t>Período de estudo:</a:t>
            </a:r>
          </a:p>
          <a:p>
            <a:r>
              <a:rPr lang="pt-PT" sz="2800" dirty="0">
                <a:solidFill>
                  <a:srgbClr val="FF0000"/>
                </a:solidFill>
              </a:rPr>
              <a:t>21 dias após a matrícula</a:t>
            </a:r>
            <a:endParaRPr lang="pt-PT" sz="4000" dirty="0"/>
          </a:p>
          <a:p>
            <a:r>
              <a:rPr lang="pt-PT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42037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D386A0-89F0-45A3-AEED-6910860C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90" y="1721265"/>
            <a:ext cx="7891604" cy="3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711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65A80F-C4BF-43ED-9ED3-5755BA52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98" y="993396"/>
            <a:ext cx="4479691" cy="46107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99CCAE-8129-4158-8B34-99C1B2FC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981" y="1731146"/>
            <a:ext cx="8468349" cy="39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9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39AD891-23AD-4FC6-99A4-45F708AF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1330541"/>
            <a:ext cx="5867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7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600" b="1" dirty="0"/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dirty="0">
                <a:solidFill>
                  <a:srgbClr val="0070C0"/>
                </a:solidFill>
              </a:rPr>
              <a:t>1 - </a:t>
            </a:r>
            <a:r>
              <a:rPr lang="pt-BR" sz="2800" dirty="0">
                <a:solidFill>
                  <a:srgbClr val="0070C0"/>
                </a:solidFill>
                <a:latin typeface="+mj-lt"/>
              </a:rPr>
              <a:t>Requisitos de Idade: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  <a:latin typeface="+mj-lt"/>
              </a:rPr>
              <a:t>14 anos de idade.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2 - Requisitos de Escolaridade:</a:t>
            </a:r>
          </a:p>
          <a:p>
            <a:pPr algn="l" fontAlgn="ctr"/>
            <a:r>
              <a:rPr lang="pt-BR" sz="2800" dirty="0">
                <a:solidFill>
                  <a:schemeClr val="tx1"/>
                </a:solidFill>
                <a:latin typeface="+mj-lt"/>
              </a:rPr>
              <a:t> Ensino Fundamental. 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3 - Pré-requisito de acesso ao curso:</a:t>
            </a:r>
          </a:p>
          <a:p>
            <a:pPr algn="l" fontAlgn="ctr"/>
            <a:r>
              <a:rPr lang="pt-BR" sz="2800" b="1" dirty="0">
                <a:latin typeface="+mj-lt"/>
              </a:rPr>
              <a:t> -</a:t>
            </a:r>
            <a:r>
              <a:rPr lang="pt-BR" sz="2800" b="1" dirty="0">
                <a:solidFill>
                  <a:schemeClr val="tx1"/>
                </a:solidFill>
                <a:latin typeface="+mj-lt"/>
              </a:rPr>
              <a:t> 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Conhecimento em informática, acesso a Internet e ter e-mail.</a:t>
            </a:r>
          </a:p>
          <a:p>
            <a:pPr fontAlgn="ctr"/>
            <a:r>
              <a:rPr lang="pt-BR" sz="4000" dirty="0">
                <a:latin typeface="+mj-lt"/>
              </a:rPr>
              <a:t> </a:t>
            </a:r>
          </a:p>
          <a:p>
            <a:r>
              <a:rPr lang="pt-BR" sz="4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52248730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63968" y="1106538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</a:t>
            </a:r>
          </a:p>
          <a:p>
            <a:endParaRPr lang="pt-BR" sz="5400" dirty="0">
              <a:solidFill>
                <a:schemeClr val="tx1"/>
              </a:solidFill>
            </a:endParaRPr>
          </a:p>
          <a:p>
            <a:endParaRPr lang="pt-BR" sz="4000" dirty="0"/>
          </a:p>
          <a:p>
            <a:r>
              <a:rPr lang="pt-BR" sz="4000" dirty="0"/>
              <a:t> 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AD206C-CC22-473E-9B1D-697FD22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70854" y="2671118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50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FD91-9B78-1F21-3154-25BF134F0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air of boots and safety glasses and gloves&#10;&#10;Description automatically generated">
            <a:extLst>
              <a:ext uri="{FF2B5EF4-FFF2-40B4-BE49-F238E27FC236}">
                <a16:creationId xmlns:a16="http://schemas.microsoft.com/office/drawing/2014/main" id="{4B716655-F02B-AD43-57A7-C741912FF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-9143"/>
          <a:stretch/>
        </p:blipFill>
        <p:spPr>
          <a:xfrm>
            <a:off x="0" y="0"/>
            <a:ext cx="12192000" cy="6847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B7F74-B4B6-7200-7FEC-9B646FCEB5A7}"/>
              </a:ext>
            </a:extLst>
          </p:cNvPr>
          <p:cNvSpPr/>
          <p:nvPr/>
        </p:nvSpPr>
        <p:spPr>
          <a:xfrm>
            <a:off x="0" y="10489"/>
            <a:ext cx="12192000" cy="6847511"/>
          </a:xfrm>
          <a:prstGeom prst="rect">
            <a:avLst/>
          </a:prstGeom>
          <a:gradFill>
            <a:gsLst>
              <a:gs pos="10000">
                <a:srgbClr val="001035">
                  <a:alpha val="0"/>
                </a:srgbClr>
              </a:gs>
              <a:gs pos="79000">
                <a:srgbClr val="0010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B6B635-9363-F4A0-A46C-AEFD332178F2}"/>
              </a:ext>
            </a:extLst>
          </p:cNvPr>
          <p:cNvGrpSpPr/>
          <p:nvPr/>
        </p:nvGrpSpPr>
        <p:grpSpPr>
          <a:xfrm>
            <a:off x="1316951" y="4681026"/>
            <a:ext cx="9558097" cy="1704543"/>
            <a:chOff x="1975426" y="7021538"/>
            <a:chExt cx="14337145" cy="2556814"/>
          </a:xfrm>
        </p:grpSpPr>
        <p:sp>
          <p:nvSpPr>
            <p:cNvPr id="24" name="CaixaDeTexto 5">
              <a:extLst>
                <a:ext uri="{FF2B5EF4-FFF2-40B4-BE49-F238E27FC236}">
                  <a16:creationId xmlns:a16="http://schemas.microsoft.com/office/drawing/2014/main" id="{97393D45-1BF6-2C3B-9338-74581348C1E1}"/>
                </a:ext>
              </a:extLst>
            </p:cNvPr>
            <p:cNvSpPr txBox="1"/>
            <p:nvPr/>
          </p:nvSpPr>
          <p:spPr>
            <a:xfrm>
              <a:off x="1975426" y="8054858"/>
              <a:ext cx="14337145" cy="1523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6000" b="1" dirty="0">
                  <a:solidFill>
                    <a:schemeClr val="bg1"/>
                  </a:solidFill>
                  <a:latin typeface="Poppins ExtraBold" pitchFamily="2" charset="77"/>
                  <a:cs typeface="Poppins ExtraBold" pitchFamily="2" charset="77"/>
                </a:rPr>
                <a:t>SAÚDE E SEGURANÇA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341EE74-0CBA-33A5-1AF0-1363A4EEC4E1}"/>
                </a:ext>
              </a:extLst>
            </p:cNvPr>
            <p:cNvSpPr/>
            <p:nvPr/>
          </p:nvSpPr>
          <p:spPr>
            <a:xfrm>
              <a:off x="7423726" y="7021538"/>
              <a:ext cx="3440546" cy="636562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 b="1" spc="200" dirty="0">
                  <a:latin typeface="Poppins ExtraBold" pitchFamily="2" charset="77"/>
                  <a:cs typeface="Poppins ExtraBold" pitchFamily="2" charset="77"/>
                </a:rPr>
                <a:t>APRESENTAÇÃO</a:t>
              </a:r>
            </a:p>
          </p:txBody>
        </p:sp>
      </p:grpSp>
      <p:cxnSp>
        <p:nvCxnSpPr>
          <p:cNvPr id="5" name="Conector Reto 33">
            <a:extLst>
              <a:ext uri="{FF2B5EF4-FFF2-40B4-BE49-F238E27FC236}">
                <a16:creationId xmlns:a16="http://schemas.microsoft.com/office/drawing/2014/main" id="{6356741D-DFBE-3289-E21A-D88C74801E6F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43">
            <a:extLst>
              <a:ext uri="{FF2B5EF4-FFF2-40B4-BE49-F238E27FC236}">
                <a16:creationId xmlns:a16="http://schemas.microsoft.com/office/drawing/2014/main" id="{15A0649B-394B-62E9-467A-89C5A965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0" y="381000"/>
            <a:ext cx="1856837" cy="4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construction worker holding a hard hat&#10;&#10;Description automatically generated">
            <a:extLst>
              <a:ext uri="{FF2B5EF4-FFF2-40B4-BE49-F238E27FC236}">
                <a16:creationId xmlns:a16="http://schemas.microsoft.com/office/drawing/2014/main" id="{38F0A828-8CB4-E35E-27BA-7A4CDA8F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876"/>
          <a:stretch/>
        </p:blipFill>
        <p:spPr>
          <a:xfrm>
            <a:off x="-111614" y="-43123"/>
            <a:ext cx="6746177" cy="6926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F199134-BF00-430B-CE68-0FC3BEF602DD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14" name="Retângulo 4">
              <a:extLst>
                <a:ext uri="{FF2B5EF4-FFF2-40B4-BE49-F238E27FC236}">
                  <a16:creationId xmlns:a16="http://schemas.microsoft.com/office/drawing/2014/main" id="{E1B9C235-CF3F-5905-2F34-72BD7B65D111}"/>
                </a:ext>
              </a:extLst>
            </p:cNvPr>
            <p:cNvSpPr/>
            <p:nvPr/>
          </p:nvSpPr>
          <p:spPr>
            <a:xfrm rot="5400000">
              <a:off x="8968852" y="980108"/>
              <a:ext cx="10321047" cy="8317247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45">
              <a:extLst>
                <a:ext uri="{FF2B5EF4-FFF2-40B4-BE49-F238E27FC236}">
                  <a16:creationId xmlns:a16="http://schemas.microsoft.com/office/drawing/2014/main" id="{A4298449-FEB0-BB98-0C2E-0A7EDA63403E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F7C415DF-A518-A15A-43FE-863113580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6360986-3A5A-9736-CE61-142293A8F4F0}"/>
              </a:ext>
            </a:extLst>
          </p:cNvPr>
          <p:cNvGrpSpPr/>
          <p:nvPr/>
        </p:nvGrpSpPr>
        <p:grpSpPr>
          <a:xfrm>
            <a:off x="6392541" y="2692328"/>
            <a:ext cx="5508945" cy="4204345"/>
            <a:chOff x="9588811" y="4038492"/>
            <a:chExt cx="8263417" cy="630651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73FD639C-89B4-5882-7946-80073C5802A0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4229100"/>
              <a:ext cx="0" cy="6115910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A402C5A0-B642-30D3-BB0B-C0AA556098D7}"/>
                </a:ext>
              </a:extLst>
            </p:cNvPr>
            <p:cNvSpPr/>
            <p:nvPr/>
          </p:nvSpPr>
          <p:spPr>
            <a:xfrm>
              <a:off x="9797623" y="4038492"/>
              <a:ext cx="8054605" cy="4534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13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conjunto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medidas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proteger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saúde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vida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das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pessoas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no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ambiente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trabalho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Ela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doenças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meio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regras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equipamentos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proteção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luvas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capacetes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ts val="2513"/>
                </a:lnSpc>
              </a:pPr>
              <a:endParaRPr lang="en-US" sz="1400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  <a:p>
              <a:pPr>
                <a:lnSpc>
                  <a:spcPts val="2513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Isso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importante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porque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garante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forma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voltem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casa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bem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além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melhorar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ambiente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produtividade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  <a:p>
              <a:pPr>
                <a:lnSpc>
                  <a:spcPts val="2513"/>
                </a:lnSpc>
              </a:pPr>
              <a:endParaRPr lang="en-US" sz="1400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FC3809-BEE8-DA1B-D8C9-E225F6F816F8}"/>
              </a:ext>
            </a:extLst>
          </p:cNvPr>
          <p:cNvGrpSpPr/>
          <p:nvPr/>
        </p:nvGrpSpPr>
        <p:grpSpPr>
          <a:xfrm>
            <a:off x="6284953" y="1336228"/>
            <a:ext cx="5297449" cy="1628024"/>
            <a:chOff x="9427430" y="2004342"/>
            <a:chExt cx="7946173" cy="2442035"/>
          </a:xfrm>
        </p:grpSpPr>
        <p:sp>
          <p:nvSpPr>
            <p:cNvPr id="11" name="CaixaDeTexto 5">
              <a:extLst>
                <a:ext uri="{FF2B5EF4-FFF2-40B4-BE49-F238E27FC236}">
                  <a16:creationId xmlns:a16="http://schemas.microsoft.com/office/drawing/2014/main" id="{1AD97A50-BA23-80D2-607C-4827E9DE6B05}"/>
                </a:ext>
              </a:extLst>
            </p:cNvPr>
            <p:cNvSpPr txBox="1"/>
            <p:nvPr/>
          </p:nvSpPr>
          <p:spPr>
            <a:xfrm>
              <a:off x="10957780" y="2055531"/>
              <a:ext cx="6415823" cy="2390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963"/>
                </a:lnSpc>
              </a:pPr>
              <a:r>
                <a:rPr lang="en-US" sz="311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 QUE </a:t>
              </a:r>
              <a:r>
                <a:rPr lang="en-US" sz="311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311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SEGURANÇA DO TRABALHO?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454166-7B16-70E6-DFD1-88FD479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7430" y="2004342"/>
              <a:ext cx="1204913" cy="1419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6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0762" y="4388796"/>
            <a:ext cx="3556817" cy="21259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680857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21" y="1417246"/>
            <a:ext cx="3737823" cy="23236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78 Escolas Móveis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21" y="4104004"/>
            <a:ext cx="3708138" cy="2467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1846" y="1614918"/>
            <a:ext cx="3865117" cy="2125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98" y="1963630"/>
            <a:ext cx="3233193" cy="21403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00C2-954B-B63D-727B-82D3C507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56">
            <a:extLst>
              <a:ext uri="{FF2B5EF4-FFF2-40B4-BE49-F238E27FC236}">
                <a16:creationId xmlns:a16="http://schemas.microsoft.com/office/drawing/2014/main" id="{09D73A1F-73E2-B694-9F5F-ED79B57EC427}"/>
              </a:ext>
            </a:extLst>
          </p:cNvPr>
          <p:cNvSpPr/>
          <p:nvPr/>
        </p:nvSpPr>
        <p:spPr>
          <a:xfrm rot="5400000">
            <a:off x="2667241" y="-2666573"/>
            <a:ext cx="6857519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3">
            <a:extLst>
              <a:ext uri="{FF2B5EF4-FFF2-40B4-BE49-F238E27FC236}">
                <a16:creationId xmlns:a16="http://schemas.microsoft.com/office/drawing/2014/main" id="{8A392DA5-6BC1-2163-AFCC-2EC8DEC3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78" b="5628"/>
          <a:stretch/>
        </p:blipFill>
        <p:spPr>
          <a:xfrm>
            <a:off x="0" y="-57067"/>
            <a:ext cx="12192000" cy="306508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FCB85C3-FEA1-B0A5-B652-094F7240581F}"/>
              </a:ext>
            </a:extLst>
          </p:cNvPr>
          <p:cNvGrpSpPr/>
          <p:nvPr/>
        </p:nvGrpSpPr>
        <p:grpSpPr>
          <a:xfrm>
            <a:off x="1117600" y="1933405"/>
            <a:ext cx="9803972" cy="1915903"/>
            <a:chOff x="1676400" y="2900108"/>
            <a:chExt cx="14705958" cy="28738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627253-48C0-6CE5-E9FE-41608EFCE4B5}"/>
                </a:ext>
              </a:extLst>
            </p:cNvPr>
            <p:cNvGrpSpPr/>
            <p:nvPr/>
          </p:nvGrpSpPr>
          <p:grpSpPr>
            <a:xfrm>
              <a:off x="1676400" y="2928215"/>
              <a:ext cx="7239001" cy="2845747"/>
              <a:chOff x="1371599" y="2983553"/>
              <a:chExt cx="7239001" cy="284574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704BF18-38A6-B255-26AE-EA2901E47981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TextBox 33">
                <a:extLst>
                  <a:ext uri="{FF2B5EF4-FFF2-40B4-BE49-F238E27FC236}">
                    <a16:creationId xmlns:a16="http://schemas.microsoft.com/office/drawing/2014/main" id="{26EAE66F-170D-9B99-3B22-23509F40856D}"/>
                  </a:ext>
                </a:extLst>
              </p:cNvPr>
              <p:cNvSpPr txBox="1"/>
              <p:nvPr/>
            </p:nvSpPr>
            <p:spPr>
              <a:xfrm>
                <a:off x="2950997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devem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sempre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utilizar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EPIs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luvas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capacetes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óculos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proteção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calçados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adequados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durante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atividades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práticas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evitar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9" name="TextBox 37">
                <a:extLst>
                  <a:ext uri="{FF2B5EF4-FFF2-40B4-BE49-F238E27FC236}">
                    <a16:creationId xmlns:a16="http://schemas.microsoft.com/office/drawing/2014/main" id="{0C039801-5F48-34DD-D353-A7E3A7B9DFB0}"/>
                  </a:ext>
                </a:extLst>
              </p:cNvPr>
              <p:cNvSpPr txBox="1"/>
              <p:nvPr/>
            </p:nvSpPr>
            <p:spPr>
              <a:xfrm>
                <a:off x="2950997" y="3619500"/>
                <a:ext cx="5002143" cy="9810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USO CORRETO DE EQUIPAMENTOS DE PROTEÇÃO INDIVIDUAL (EPIS)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A14445-FEEC-9045-C86F-0F119F4C5297}"/>
                </a:ext>
              </a:extLst>
            </p:cNvPr>
            <p:cNvGrpSpPr/>
            <p:nvPr/>
          </p:nvGrpSpPr>
          <p:grpSpPr>
            <a:xfrm>
              <a:off x="9143357" y="2900108"/>
              <a:ext cx="7239001" cy="2845747"/>
              <a:chOff x="1371599" y="2983553"/>
              <a:chExt cx="7239001" cy="2845747"/>
            </a:xfrm>
          </p:grpSpPr>
          <p:sp>
            <p:nvSpPr>
              <p:cNvPr id="18" name="Rectangle: Rounded Corners 2">
                <a:extLst>
                  <a:ext uri="{FF2B5EF4-FFF2-40B4-BE49-F238E27FC236}">
                    <a16:creationId xmlns:a16="http://schemas.microsoft.com/office/drawing/2014/main" id="{EAF2E872-5657-221B-C485-3A89530CB2AE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extBox 33">
                <a:extLst>
                  <a:ext uri="{FF2B5EF4-FFF2-40B4-BE49-F238E27FC236}">
                    <a16:creationId xmlns:a16="http://schemas.microsoft.com/office/drawing/2014/main" id="{3829F90C-4260-7031-BFB5-B40CCCA680D0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9786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É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fundamental que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conheçam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sigam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regras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segurança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específicas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cada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laboratório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desligar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corretamente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não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correr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áreas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risco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20" name="TextBox 37">
                <a:extLst>
                  <a:ext uri="{FF2B5EF4-FFF2-40B4-BE49-F238E27FC236}">
                    <a16:creationId xmlns:a16="http://schemas.microsoft.com/office/drawing/2014/main" id="{FCF761FA-B59A-D8AE-AD0A-BC41377DCF21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002143" cy="654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CONHECIMENTO E CUMPRIMENTO DAS NORMAS DE SEGURANÇA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FEADA6-3155-102C-6CD6-A472D5B7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903" y="3536055"/>
              <a:ext cx="615795" cy="6495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91D24E-C20F-968D-4317-4F77B401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9460" y="3507948"/>
              <a:ext cx="561476" cy="677644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D3BB40D-2D6C-ACDB-BCC4-B21B37833692}"/>
              </a:ext>
            </a:extLst>
          </p:cNvPr>
          <p:cNvGrpSpPr/>
          <p:nvPr/>
        </p:nvGrpSpPr>
        <p:grpSpPr>
          <a:xfrm>
            <a:off x="1117600" y="4013535"/>
            <a:ext cx="9803972" cy="1915903"/>
            <a:chOff x="1676400" y="6020302"/>
            <a:chExt cx="14705958" cy="28738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4E5E5-F050-6D9D-5439-5FC67603B7FC}"/>
                </a:ext>
              </a:extLst>
            </p:cNvPr>
            <p:cNvGrpSpPr/>
            <p:nvPr/>
          </p:nvGrpSpPr>
          <p:grpSpPr>
            <a:xfrm>
              <a:off x="1676400" y="6048409"/>
              <a:ext cx="7239001" cy="2845747"/>
              <a:chOff x="1371599" y="2983553"/>
              <a:chExt cx="7239001" cy="2845747"/>
            </a:xfrm>
          </p:grpSpPr>
          <p:sp>
            <p:nvSpPr>
              <p:cNvPr id="22" name="Rectangle: Rounded Corners 2">
                <a:extLst>
                  <a:ext uri="{FF2B5EF4-FFF2-40B4-BE49-F238E27FC236}">
                    <a16:creationId xmlns:a16="http://schemas.microsoft.com/office/drawing/2014/main" id="{B1920F7C-A4B4-4460-F4B0-C5FA76161704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extBox 33">
                <a:extLst>
                  <a:ext uri="{FF2B5EF4-FFF2-40B4-BE49-F238E27FC236}">
                    <a16:creationId xmlns:a16="http://schemas.microsoft.com/office/drawing/2014/main" id="{942B7C5C-1414-37B7-7625-9A2350D982CE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1280"/>
                  </a:lnSpc>
                </a:pP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Antes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operar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qualquer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equipamento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devem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treinados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entender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o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funcionamento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riscos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evitando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uso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incorreto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308325CB-42E9-5827-A036-8A21E85356EA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230099" cy="9810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TREINAMENTO SOBRE O MANUSEIO DE FERRAMENTAS E MÁQUINAS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4E67B6-9674-711D-649C-BA44F7326B48}"/>
                </a:ext>
              </a:extLst>
            </p:cNvPr>
            <p:cNvGrpSpPr/>
            <p:nvPr/>
          </p:nvGrpSpPr>
          <p:grpSpPr>
            <a:xfrm>
              <a:off x="9143357" y="6020302"/>
              <a:ext cx="7239001" cy="2845747"/>
              <a:chOff x="1371599" y="2983553"/>
              <a:chExt cx="7239001" cy="2845747"/>
            </a:xfrm>
          </p:grpSpPr>
          <p:sp>
            <p:nvSpPr>
              <p:cNvPr id="26" name="Rectangle: Rounded Corners 2">
                <a:extLst>
                  <a:ext uri="{FF2B5EF4-FFF2-40B4-BE49-F238E27FC236}">
                    <a16:creationId xmlns:a16="http://schemas.microsoft.com/office/drawing/2014/main" id="{3B453347-9F47-68AD-D2E9-7B632179F452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TextBox 33">
                <a:extLst>
                  <a:ext uri="{FF2B5EF4-FFF2-40B4-BE49-F238E27FC236}">
                    <a16:creationId xmlns:a16="http://schemas.microsoft.com/office/drawing/2014/main" id="{E35615F5-DEC8-3CB4-E090-AD9866C9AB76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Manter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o local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trabalho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organizado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obstruções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evita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quedas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facilita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movimentação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segura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além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prevenir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riscos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incêndios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id="{C755D611-BEA6-057F-0F6D-42E25A325E27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002143" cy="654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MANUTENÇÃO DA ORGANIZAÇÃO E LIMPEZA DO AMBIENTE</a:t>
                </a: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0633EF1-CF62-7D3F-2CF2-34A14349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6605448"/>
              <a:ext cx="677644" cy="67764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024581-E62D-B606-4F32-6FF7FACD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2340" y="6605448"/>
              <a:ext cx="695715" cy="677644"/>
            </a:xfrm>
            <a:prstGeom prst="rect">
              <a:avLst/>
            </a:prstGeom>
          </p:spPr>
        </p:pic>
      </p:grpSp>
      <p:cxnSp>
        <p:nvCxnSpPr>
          <p:cNvPr id="8" name="Conector Reto 33">
            <a:extLst>
              <a:ext uri="{FF2B5EF4-FFF2-40B4-BE49-F238E27FC236}">
                <a16:creationId xmlns:a16="http://schemas.microsoft.com/office/drawing/2014/main" id="{ADD1DB05-1F28-8475-A5F3-0C49C6FA938A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BAB82A-D9C8-F9EA-A080-279F1D66E72D}"/>
              </a:ext>
            </a:extLst>
          </p:cNvPr>
          <p:cNvGrpSpPr/>
          <p:nvPr/>
        </p:nvGrpSpPr>
        <p:grpSpPr>
          <a:xfrm>
            <a:off x="1677201" y="492825"/>
            <a:ext cx="10079457" cy="1200329"/>
            <a:chOff x="2515801" y="739236"/>
            <a:chExt cx="15119186" cy="1800494"/>
          </a:xfrm>
        </p:grpSpPr>
        <p:sp>
          <p:nvSpPr>
            <p:cNvPr id="7" name="CaixaDeTexto 5">
              <a:extLst>
                <a:ext uri="{FF2B5EF4-FFF2-40B4-BE49-F238E27FC236}">
                  <a16:creationId xmlns:a16="http://schemas.microsoft.com/office/drawing/2014/main" id="{A58C37BF-01BC-2157-F017-513427512AA2}"/>
                </a:ext>
              </a:extLst>
            </p:cNvPr>
            <p:cNvSpPr txBox="1"/>
            <p:nvPr/>
          </p:nvSpPr>
          <p:spPr>
            <a:xfrm>
              <a:off x="2515801" y="739236"/>
              <a:ext cx="13255113" cy="1800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 DO TRABALHO </a:t>
              </a:r>
            </a:p>
            <a:p>
              <a:pPr algn="ctr"/>
              <a:r>
                <a:rPr lang="pt-BR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NO SENAI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2B26E9-0CB5-1418-ED5E-A1521C95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2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1FB4C36-9DAE-A6A3-E458-A30EA757496E}"/>
              </a:ext>
            </a:extLst>
          </p:cNvPr>
          <p:cNvGrpSpPr/>
          <p:nvPr/>
        </p:nvGrpSpPr>
        <p:grpSpPr>
          <a:xfrm>
            <a:off x="683576" y="3927733"/>
            <a:ext cx="2231843" cy="1632666"/>
            <a:chOff x="1025364" y="5891599"/>
            <a:chExt cx="3347764" cy="2448999"/>
          </a:xfrm>
        </p:grpSpPr>
        <p:sp>
          <p:nvSpPr>
            <p:cNvPr id="26" name="TextBox 26"/>
            <p:cNvSpPr txBox="1"/>
            <p:nvPr/>
          </p:nvSpPr>
          <p:spPr>
            <a:xfrm>
              <a:off x="1025364" y="6634747"/>
              <a:ext cx="3347764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Sempre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corrimão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subir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descer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quedas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Esteja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movimento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redor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ts val="1535"/>
                </a:lnSpc>
              </a:pP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Escada e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celular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combinam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5364" y="5891599"/>
              <a:ext cx="3347764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ATENÇÃO NAS ESCADAS E USO DOS CORRIMÃOS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9482454" y="2959622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2E5350B-5D3A-35A6-82F5-3ACEA3F81421}"/>
              </a:ext>
            </a:extLst>
          </p:cNvPr>
          <p:cNvGrpSpPr/>
          <p:nvPr/>
        </p:nvGrpSpPr>
        <p:grpSpPr>
          <a:xfrm>
            <a:off x="3600137" y="3927733"/>
            <a:ext cx="2556398" cy="1632666"/>
            <a:chOff x="5400205" y="5891599"/>
            <a:chExt cx="3834597" cy="2448999"/>
          </a:xfrm>
        </p:grpSpPr>
        <p:sp>
          <p:nvSpPr>
            <p:cNvPr id="53" name="TextBox 53"/>
            <p:cNvSpPr txBox="1"/>
            <p:nvPr/>
          </p:nvSpPr>
          <p:spPr>
            <a:xfrm>
              <a:off x="5400205" y="6634747"/>
              <a:ext cx="3347765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Respeite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instruções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dadas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pelos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professores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instrutores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Utilize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(EPIs)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corretamente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improvisações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ferramentas.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5400205" y="5891599"/>
              <a:ext cx="3834597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SIGA AS ORIENTAÇÕES DE SEGURANÇA NAS OFICINAS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F17C9DB-C249-FCF3-A22D-09E0DE27A814}"/>
              </a:ext>
            </a:extLst>
          </p:cNvPr>
          <p:cNvGrpSpPr/>
          <p:nvPr/>
        </p:nvGrpSpPr>
        <p:grpSpPr>
          <a:xfrm>
            <a:off x="6516698" y="3921382"/>
            <a:ext cx="2628481" cy="1442381"/>
            <a:chOff x="9775046" y="5882074"/>
            <a:chExt cx="3942721" cy="2163573"/>
          </a:xfrm>
        </p:grpSpPr>
        <p:sp>
          <p:nvSpPr>
            <p:cNvPr id="55" name="TextBox 55"/>
            <p:cNvSpPr txBox="1"/>
            <p:nvPr/>
          </p:nvSpPr>
          <p:spPr>
            <a:xfrm>
              <a:off x="9775046" y="6339795"/>
              <a:ext cx="3942721" cy="1705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uso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celular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permitido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apenas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momentos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apropriados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Durante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atividades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oficinas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manusear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ferramentas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celular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deve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ser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guardado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distrações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775046" y="5882074"/>
              <a:ext cx="3347764" cy="269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USO DE CELULARES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D247AE1-F38A-3196-01AD-CF5E4893786C}"/>
              </a:ext>
            </a:extLst>
          </p:cNvPr>
          <p:cNvGrpSpPr/>
          <p:nvPr/>
        </p:nvGrpSpPr>
        <p:grpSpPr>
          <a:xfrm>
            <a:off x="9513143" y="3921383"/>
            <a:ext cx="2443435" cy="1776761"/>
            <a:chOff x="14269715" y="5882074"/>
            <a:chExt cx="3665152" cy="2665141"/>
          </a:xfrm>
        </p:grpSpPr>
        <p:sp>
          <p:nvSpPr>
            <p:cNvPr id="57" name="TextBox 57"/>
            <p:cNvSpPr txBox="1"/>
            <p:nvPr/>
          </p:nvSpPr>
          <p:spPr>
            <a:xfrm>
              <a:off x="14269715" y="6841364"/>
              <a:ext cx="3665152" cy="170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Caso observe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líquidos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derramados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qualquer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risco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escorregamento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avise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imediatamente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equipe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responsável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transitar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essas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sejam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devidamente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sinalizadas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limpas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4269715" y="5882074"/>
              <a:ext cx="3365272" cy="750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CUIDADOS </a:t>
              </a:r>
            </a:p>
            <a:p>
              <a:pPr>
                <a:lnSpc>
                  <a:spcPts val="1296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COM PISOS MOLHADOS OU ESCORREGADIOS</a:t>
              </a:r>
            </a:p>
          </p:txBody>
        </p:sp>
      </p:grpSp>
      <p:sp>
        <p:nvSpPr>
          <p:cNvPr id="72" name="Freeform 50">
            <a:extLst>
              <a:ext uri="{FF2B5EF4-FFF2-40B4-BE49-F238E27FC236}">
                <a16:creationId xmlns:a16="http://schemas.microsoft.com/office/drawing/2014/main" id="{30F4CA54-3600-3049-4B54-35336B55C728}"/>
              </a:ext>
            </a:extLst>
          </p:cNvPr>
          <p:cNvSpPr/>
          <p:nvPr/>
        </p:nvSpPr>
        <p:spPr>
          <a:xfrm>
            <a:off x="6516697" y="2952556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DC376877-B956-B9DB-691F-974E3652BB7F}"/>
              </a:ext>
            </a:extLst>
          </p:cNvPr>
          <p:cNvSpPr/>
          <p:nvPr/>
        </p:nvSpPr>
        <p:spPr>
          <a:xfrm>
            <a:off x="3600137" y="2966785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9EE835-B9CF-1E0B-60DE-43D5EBAD9B5C}"/>
              </a:ext>
            </a:extLst>
          </p:cNvPr>
          <p:cNvCxnSpPr>
            <a:cxnSpLocks/>
          </p:cNvCxnSpPr>
          <p:nvPr/>
        </p:nvCxnSpPr>
        <p:spPr>
          <a:xfrm>
            <a:off x="965200" y="3327400"/>
            <a:ext cx="1122637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5C333-9315-7401-24D5-9DE4DE1F4E8A}"/>
              </a:ext>
            </a:extLst>
          </p:cNvPr>
          <p:cNvGrpSpPr/>
          <p:nvPr/>
        </p:nvGrpSpPr>
        <p:grpSpPr>
          <a:xfrm>
            <a:off x="683576" y="2981014"/>
            <a:ext cx="643668" cy="643639"/>
            <a:chOff x="1025364" y="4471520"/>
            <a:chExt cx="965502" cy="965459"/>
          </a:xfrm>
        </p:grpSpPr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3CF27B61-5DF3-3FE3-B42A-61B864D5A78A}"/>
                </a:ext>
              </a:extLst>
            </p:cNvPr>
            <p:cNvSpPr/>
            <p:nvPr/>
          </p:nvSpPr>
          <p:spPr>
            <a:xfrm>
              <a:off x="1025364" y="447152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583D4D2-2408-ACAB-6BA9-409D9580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4691497"/>
              <a:ext cx="525505" cy="52550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DA5A3-0B71-C5FC-7202-643C98CAB4FE}"/>
              </a:ext>
            </a:extLst>
          </p:cNvPr>
          <p:cNvGrpSpPr/>
          <p:nvPr/>
        </p:nvGrpSpPr>
        <p:grpSpPr>
          <a:xfrm>
            <a:off x="6516697" y="3005581"/>
            <a:ext cx="643668" cy="643639"/>
            <a:chOff x="9775046" y="4508370"/>
            <a:chExt cx="965502" cy="965459"/>
          </a:xfrm>
        </p:grpSpPr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9FF72D92-3CE2-BE09-3014-3E7E38EC5CAC}"/>
                </a:ext>
              </a:extLst>
            </p:cNvPr>
            <p:cNvSpPr/>
            <p:nvPr/>
          </p:nvSpPr>
          <p:spPr>
            <a:xfrm>
              <a:off x="9775046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E2B87BA-CC9D-E8EE-FA2E-6E32C5AD1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4077" y="4662971"/>
              <a:ext cx="414985" cy="65625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52CAFD-43C5-E61A-C265-CA17D216440E}"/>
              </a:ext>
            </a:extLst>
          </p:cNvPr>
          <p:cNvGrpSpPr/>
          <p:nvPr/>
        </p:nvGrpSpPr>
        <p:grpSpPr>
          <a:xfrm>
            <a:off x="9513143" y="3009437"/>
            <a:ext cx="643668" cy="643639"/>
            <a:chOff x="14269715" y="4514154"/>
            <a:chExt cx="965502" cy="965459"/>
          </a:xfrm>
        </p:grpSpPr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E97A5F74-5033-1D20-FBA9-DC53CB0B9773}"/>
                </a:ext>
              </a:extLst>
            </p:cNvPr>
            <p:cNvSpPr/>
            <p:nvPr/>
          </p:nvSpPr>
          <p:spPr>
            <a:xfrm>
              <a:off x="14269715" y="4514154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B46C9DA-C49A-1E35-ED93-266B449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0" y="4691497"/>
              <a:ext cx="574599" cy="59758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400D92-D850-D3CF-D7CB-96060B97613B}"/>
              </a:ext>
            </a:extLst>
          </p:cNvPr>
          <p:cNvGrpSpPr/>
          <p:nvPr/>
        </p:nvGrpSpPr>
        <p:grpSpPr>
          <a:xfrm>
            <a:off x="3586659" y="3005581"/>
            <a:ext cx="643668" cy="643639"/>
            <a:chOff x="5379989" y="4508370"/>
            <a:chExt cx="965502" cy="965459"/>
          </a:xfrm>
        </p:grpSpPr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7096B822-18E0-1ED5-8020-2A20F9B88280}"/>
                </a:ext>
              </a:extLst>
            </p:cNvPr>
            <p:cNvSpPr/>
            <p:nvPr/>
          </p:nvSpPr>
          <p:spPr>
            <a:xfrm>
              <a:off x="5379989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78A53A2-F1CB-0969-3803-56E4D1573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8800" y="4715886"/>
              <a:ext cx="463267" cy="573194"/>
            </a:xfrm>
            <a:prstGeom prst="rect">
              <a:avLst/>
            </a:prstGeom>
          </p:spPr>
        </p:pic>
      </p:grpSp>
      <p:cxnSp>
        <p:nvCxnSpPr>
          <p:cNvPr id="6" name="Conector Reto 33">
            <a:extLst>
              <a:ext uri="{FF2B5EF4-FFF2-40B4-BE49-F238E27FC236}">
                <a16:creationId xmlns:a16="http://schemas.microsoft.com/office/drawing/2014/main" id="{6E385BEB-C1CA-8006-9BED-0AC6BF17E1E9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127528-5176-A098-0905-F60B942EE8CF}"/>
              </a:ext>
            </a:extLst>
          </p:cNvPr>
          <p:cNvGrpSpPr/>
          <p:nvPr/>
        </p:nvGrpSpPr>
        <p:grpSpPr>
          <a:xfrm>
            <a:off x="0" y="-57067"/>
            <a:ext cx="12192000" cy="2069951"/>
            <a:chOff x="0" y="-85600"/>
            <a:chExt cx="18288000" cy="3104926"/>
          </a:xfrm>
        </p:grpSpPr>
        <p:pic>
          <p:nvPicPr>
            <p:cNvPr id="17" name="Imagem 3">
              <a:extLst>
                <a:ext uri="{FF2B5EF4-FFF2-40B4-BE49-F238E27FC236}">
                  <a16:creationId xmlns:a16="http://schemas.microsoft.com/office/drawing/2014/main" id="{B28A5D29-70CD-D9CF-AFB5-7E0F592F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9679" b="20138"/>
            <a:stretch/>
          </p:blipFill>
          <p:spPr>
            <a:xfrm>
              <a:off x="0" y="-85600"/>
              <a:ext cx="18288000" cy="3104926"/>
            </a:xfrm>
            <a:prstGeom prst="rect">
              <a:avLst/>
            </a:prstGeom>
          </p:spPr>
        </p:pic>
        <p:sp>
          <p:nvSpPr>
            <p:cNvPr id="66" name="CaixaDeTexto 5">
              <a:extLst>
                <a:ext uri="{FF2B5EF4-FFF2-40B4-BE49-F238E27FC236}">
                  <a16:creationId xmlns:a16="http://schemas.microsoft.com/office/drawing/2014/main" id="{04AE6BDE-198A-D2E4-1DEF-3DB815837DC5}"/>
                </a:ext>
              </a:extLst>
            </p:cNvPr>
            <p:cNvSpPr txBox="1"/>
            <p:nvPr/>
          </p:nvSpPr>
          <p:spPr>
            <a:xfrm>
              <a:off x="2591586" y="668097"/>
              <a:ext cx="10921395" cy="1759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ORIENTAÇÕES </a:t>
              </a:r>
            </a:p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SEGURANÇA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97004C-461D-0174-E4EA-6C4B8B01A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8F406E-3F44-CB2C-67D6-430904F0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149" y="742221"/>
              <a:ext cx="1361375" cy="14820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119C-801E-A213-6A86-A234BC04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6D277-8FFE-87CA-3B45-B790021D6603}"/>
              </a:ext>
            </a:extLst>
          </p:cNvPr>
          <p:cNvGrpSpPr/>
          <p:nvPr/>
        </p:nvGrpSpPr>
        <p:grpSpPr>
          <a:xfrm>
            <a:off x="683576" y="3927732"/>
            <a:ext cx="2231843" cy="1825027"/>
            <a:chOff x="1025364" y="5891599"/>
            <a:chExt cx="3347764" cy="2737541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EF6A5B2-FFF3-4821-7A96-AB745251FD38}"/>
                </a:ext>
              </a:extLst>
            </p:cNvPr>
            <p:cNvSpPr txBox="1"/>
            <p:nvPr/>
          </p:nvSpPr>
          <p:spPr>
            <a:xfrm>
              <a:off x="1025364" y="6634747"/>
              <a:ext cx="3347764" cy="199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levantar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mover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objetos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pesados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use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técnicas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corretas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ergonomia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dobrar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joelhos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manter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coluna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reta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Se o material for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muito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pesado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peça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ajuda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utilize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carrinhos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transporte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adequados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BDA2973-5546-3082-E882-DB6B43449AD9}"/>
                </a:ext>
              </a:extLst>
            </p:cNvPr>
            <p:cNvSpPr txBox="1"/>
            <p:nvPr/>
          </p:nvSpPr>
          <p:spPr>
            <a:xfrm>
              <a:off x="1025364" y="5891599"/>
              <a:ext cx="3347764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MANUSEIO CORRETO DE MATERIAIS PESADOS</a:t>
              </a:r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E1D9630E-041F-F9A5-CC8A-5DE7720053E8}"/>
              </a:ext>
            </a:extLst>
          </p:cNvPr>
          <p:cNvSpPr/>
          <p:nvPr/>
        </p:nvSpPr>
        <p:spPr>
          <a:xfrm>
            <a:off x="9482454" y="2959622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AF6CB-C3F3-A9A9-7329-C7911972ABD5}"/>
              </a:ext>
            </a:extLst>
          </p:cNvPr>
          <p:cNvGrpSpPr/>
          <p:nvPr/>
        </p:nvGrpSpPr>
        <p:grpSpPr>
          <a:xfrm>
            <a:off x="3600137" y="3927733"/>
            <a:ext cx="2556398" cy="1632666"/>
            <a:chOff x="5400205" y="5891599"/>
            <a:chExt cx="3834597" cy="2448999"/>
          </a:xfrm>
        </p:grpSpPr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4D3D9BC-B811-91D4-C8DD-1D1AE5CF380E}"/>
                </a:ext>
              </a:extLst>
            </p:cNvPr>
            <p:cNvSpPr txBox="1"/>
            <p:nvPr/>
          </p:nvSpPr>
          <p:spPr>
            <a:xfrm>
              <a:off x="5400205" y="6634747"/>
              <a:ext cx="3347765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Esteja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atento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às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placas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sinais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advertência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risco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locais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produtos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inflamáveis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alto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ruído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onde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ocorrem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soldagens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Respeitar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sinalização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essencial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54" name="TextBox 54">
              <a:extLst>
                <a:ext uri="{FF2B5EF4-FFF2-40B4-BE49-F238E27FC236}">
                  <a16:creationId xmlns:a16="http://schemas.microsoft.com/office/drawing/2014/main" id="{5A646B7C-B916-9D69-77AC-73F52736FD7E}"/>
                </a:ext>
              </a:extLst>
            </p:cNvPr>
            <p:cNvSpPr txBox="1"/>
            <p:nvPr/>
          </p:nvSpPr>
          <p:spPr>
            <a:xfrm>
              <a:off x="5400205" y="5891599"/>
              <a:ext cx="3834597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SINALIZAÇÃO DE ÁREAS PERIGOSAS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673BA0-2FA9-B6F6-638E-5217CA7B7FB6}"/>
              </a:ext>
            </a:extLst>
          </p:cNvPr>
          <p:cNvGrpSpPr/>
          <p:nvPr/>
        </p:nvGrpSpPr>
        <p:grpSpPr>
          <a:xfrm>
            <a:off x="6516698" y="3921383"/>
            <a:ext cx="2628481" cy="1861153"/>
            <a:chOff x="9775046" y="5882074"/>
            <a:chExt cx="3942721" cy="2791729"/>
          </a:xfrm>
        </p:grpSpPr>
        <p:sp>
          <p:nvSpPr>
            <p:cNvPr id="55" name="TextBox 55">
              <a:extLst>
                <a:ext uri="{FF2B5EF4-FFF2-40B4-BE49-F238E27FC236}">
                  <a16:creationId xmlns:a16="http://schemas.microsoft.com/office/drawing/2014/main" id="{1DC6BD16-A453-AE2A-72F3-3803BA4AA406}"/>
                </a:ext>
              </a:extLst>
            </p:cNvPr>
            <p:cNvSpPr txBox="1"/>
            <p:nvPr/>
          </p:nvSpPr>
          <p:spPr>
            <a:xfrm>
              <a:off x="9775046" y="6967952"/>
              <a:ext cx="3942721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Nunca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operar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equipamentos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quais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você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foi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treinado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autorizado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possuem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limites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uso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forçar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além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deles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pode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causar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falhas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graves.</a:t>
              </a:r>
            </a:p>
          </p:txBody>
        </p:sp>
        <p:sp>
          <p:nvSpPr>
            <p:cNvPr id="56" name="TextBox 56">
              <a:extLst>
                <a:ext uri="{FF2B5EF4-FFF2-40B4-BE49-F238E27FC236}">
                  <a16:creationId xmlns:a16="http://schemas.microsoft.com/office/drawing/2014/main" id="{0140BB77-A5D9-14FA-CF27-59D20BD7858E}"/>
                </a:ext>
              </a:extLst>
            </p:cNvPr>
            <p:cNvSpPr txBox="1"/>
            <p:nvPr/>
          </p:nvSpPr>
          <p:spPr>
            <a:xfrm>
              <a:off x="9775046" y="5882074"/>
              <a:ext cx="3347764" cy="80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RESPEITO AOS LIMITES DE SEGURANÇA DAS MÁQUINAS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1E10B7-0ABD-E411-2C1A-A1F0A4358D63}"/>
              </a:ext>
            </a:extLst>
          </p:cNvPr>
          <p:cNvGrpSpPr/>
          <p:nvPr/>
        </p:nvGrpSpPr>
        <p:grpSpPr>
          <a:xfrm>
            <a:off x="9513143" y="3921382"/>
            <a:ext cx="2443435" cy="1664517"/>
            <a:chOff x="14269715" y="5882074"/>
            <a:chExt cx="3665152" cy="2496777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1558B0B1-E605-9BC3-8B9C-1B13C37EE049}"/>
                </a:ext>
              </a:extLst>
            </p:cNvPr>
            <p:cNvSpPr txBox="1"/>
            <p:nvPr/>
          </p:nvSpPr>
          <p:spPr>
            <a:xfrm>
              <a:off x="14269715" y="6672999"/>
              <a:ext cx="3665152" cy="1705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Use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roupas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adequadas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seguras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oficinas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calças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compridas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sapatos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fechados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peças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soltas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que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possam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prender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correntes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pulseiras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cabelos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longos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36B737DB-5504-80F1-7184-B7A3D87B9055}"/>
                </a:ext>
              </a:extLst>
            </p:cNvPr>
            <p:cNvSpPr txBox="1"/>
            <p:nvPr/>
          </p:nvSpPr>
          <p:spPr>
            <a:xfrm>
              <a:off x="14269715" y="5882074"/>
              <a:ext cx="3665152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ROUPAS ADEQUADAS PARA AS ATIVIDADES</a:t>
              </a:r>
            </a:p>
          </p:txBody>
        </p:sp>
      </p:grpSp>
      <p:sp>
        <p:nvSpPr>
          <p:cNvPr id="72" name="Freeform 50">
            <a:extLst>
              <a:ext uri="{FF2B5EF4-FFF2-40B4-BE49-F238E27FC236}">
                <a16:creationId xmlns:a16="http://schemas.microsoft.com/office/drawing/2014/main" id="{68EB13E6-4900-10D4-A134-59D67FE4CE21}"/>
              </a:ext>
            </a:extLst>
          </p:cNvPr>
          <p:cNvSpPr/>
          <p:nvPr/>
        </p:nvSpPr>
        <p:spPr>
          <a:xfrm>
            <a:off x="6516697" y="2952556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6B31E908-9DBD-40A4-A76B-439E48043375}"/>
              </a:ext>
            </a:extLst>
          </p:cNvPr>
          <p:cNvSpPr/>
          <p:nvPr/>
        </p:nvSpPr>
        <p:spPr>
          <a:xfrm>
            <a:off x="3600137" y="2966785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D6633E-533E-C072-CF53-BFA9018D04A4}"/>
              </a:ext>
            </a:extLst>
          </p:cNvPr>
          <p:cNvCxnSpPr>
            <a:cxnSpLocks/>
          </p:cNvCxnSpPr>
          <p:nvPr/>
        </p:nvCxnSpPr>
        <p:spPr>
          <a:xfrm>
            <a:off x="965200" y="3327400"/>
            <a:ext cx="1122637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A1F8A9A-4F16-BD6D-5650-9D9CD8E1EA46}"/>
              </a:ext>
            </a:extLst>
          </p:cNvPr>
          <p:cNvGrpSpPr/>
          <p:nvPr/>
        </p:nvGrpSpPr>
        <p:grpSpPr>
          <a:xfrm>
            <a:off x="683576" y="2981014"/>
            <a:ext cx="643668" cy="643639"/>
            <a:chOff x="1025364" y="4471520"/>
            <a:chExt cx="965502" cy="965459"/>
          </a:xfrm>
        </p:grpSpPr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E0930C1D-C7C6-C358-9F24-73BBA0053B85}"/>
                </a:ext>
              </a:extLst>
            </p:cNvPr>
            <p:cNvSpPr/>
            <p:nvPr/>
          </p:nvSpPr>
          <p:spPr>
            <a:xfrm>
              <a:off x="1025364" y="447152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C7AE55-08A3-D998-ABEB-8705CC9B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764" y="4610881"/>
              <a:ext cx="560702" cy="64405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D409A1-2BE1-EF4D-C6BD-0FAAC7A870E0}"/>
              </a:ext>
            </a:extLst>
          </p:cNvPr>
          <p:cNvGrpSpPr/>
          <p:nvPr/>
        </p:nvGrpSpPr>
        <p:grpSpPr>
          <a:xfrm>
            <a:off x="3586659" y="3005581"/>
            <a:ext cx="643668" cy="643639"/>
            <a:chOff x="5379989" y="4508370"/>
            <a:chExt cx="965502" cy="965459"/>
          </a:xfrm>
        </p:grpSpPr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C4A81792-6B2A-3849-FAF2-17D987A7AF0E}"/>
                </a:ext>
              </a:extLst>
            </p:cNvPr>
            <p:cNvSpPr/>
            <p:nvPr/>
          </p:nvSpPr>
          <p:spPr>
            <a:xfrm>
              <a:off x="5379989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A9AAB9-CA78-A31C-C794-DEE614B5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4031" y="4680468"/>
              <a:ext cx="637417" cy="57446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683816-8C8A-55C3-6540-5F25C6FAFC79}"/>
              </a:ext>
            </a:extLst>
          </p:cNvPr>
          <p:cNvGrpSpPr/>
          <p:nvPr/>
        </p:nvGrpSpPr>
        <p:grpSpPr>
          <a:xfrm>
            <a:off x="6516697" y="3005581"/>
            <a:ext cx="643668" cy="643639"/>
            <a:chOff x="9775046" y="4508370"/>
            <a:chExt cx="965502" cy="965459"/>
          </a:xfrm>
        </p:grpSpPr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F984C563-36B7-1175-F1E8-A7E8FA360186}"/>
                </a:ext>
              </a:extLst>
            </p:cNvPr>
            <p:cNvSpPr/>
            <p:nvPr/>
          </p:nvSpPr>
          <p:spPr>
            <a:xfrm>
              <a:off x="9775046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57A85-666B-B7A1-924C-6F0190BBA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807" y="4691105"/>
              <a:ext cx="706886" cy="5638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B4A5D7-1987-7C38-5A2B-F37CA9150C06}"/>
              </a:ext>
            </a:extLst>
          </p:cNvPr>
          <p:cNvGrpSpPr/>
          <p:nvPr/>
        </p:nvGrpSpPr>
        <p:grpSpPr>
          <a:xfrm>
            <a:off x="9513143" y="3009437"/>
            <a:ext cx="643668" cy="643639"/>
            <a:chOff x="14269715" y="4514154"/>
            <a:chExt cx="965502" cy="965459"/>
          </a:xfrm>
        </p:grpSpPr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1344EEE-6F98-3EBB-3B89-C896565CCC23}"/>
                </a:ext>
              </a:extLst>
            </p:cNvPr>
            <p:cNvSpPr/>
            <p:nvPr/>
          </p:nvSpPr>
          <p:spPr>
            <a:xfrm>
              <a:off x="14269715" y="4514154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ABB2E6-2580-1C30-E454-7548DA4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82587" y="4733736"/>
              <a:ext cx="739757" cy="570670"/>
            </a:xfrm>
            <a:prstGeom prst="rect">
              <a:avLst/>
            </a:prstGeom>
          </p:spPr>
        </p:pic>
      </p:grpSp>
      <p:cxnSp>
        <p:nvCxnSpPr>
          <p:cNvPr id="12" name="Conector Reto 33">
            <a:extLst>
              <a:ext uri="{FF2B5EF4-FFF2-40B4-BE49-F238E27FC236}">
                <a16:creationId xmlns:a16="http://schemas.microsoft.com/office/drawing/2014/main" id="{83AA4C3C-1735-1336-40D0-935BC538BF5C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8D124-47DE-B8A9-AC98-25A1B563580B}"/>
              </a:ext>
            </a:extLst>
          </p:cNvPr>
          <p:cNvGrpSpPr/>
          <p:nvPr/>
        </p:nvGrpSpPr>
        <p:grpSpPr>
          <a:xfrm>
            <a:off x="0" y="-57067"/>
            <a:ext cx="12192000" cy="2069951"/>
            <a:chOff x="0" y="-85600"/>
            <a:chExt cx="18288000" cy="3104926"/>
          </a:xfrm>
        </p:grpSpPr>
        <p:pic>
          <p:nvPicPr>
            <p:cNvPr id="14" name="Imagem 3">
              <a:extLst>
                <a:ext uri="{FF2B5EF4-FFF2-40B4-BE49-F238E27FC236}">
                  <a16:creationId xmlns:a16="http://schemas.microsoft.com/office/drawing/2014/main" id="{EF68BFA7-5591-35AC-9C5E-F5AAF85B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9679" b="20138"/>
            <a:stretch/>
          </p:blipFill>
          <p:spPr>
            <a:xfrm>
              <a:off x="0" y="-85600"/>
              <a:ext cx="18288000" cy="3104926"/>
            </a:xfrm>
            <a:prstGeom prst="rect">
              <a:avLst/>
            </a:prstGeom>
          </p:spPr>
        </p:pic>
        <p:sp>
          <p:nvSpPr>
            <p:cNvPr id="15" name="CaixaDeTexto 5">
              <a:extLst>
                <a:ext uri="{FF2B5EF4-FFF2-40B4-BE49-F238E27FC236}">
                  <a16:creationId xmlns:a16="http://schemas.microsoft.com/office/drawing/2014/main" id="{21AC24A0-17FD-5F7C-7029-1EB81B333CBF}"/>
                </a:ext>
              </a:extLst>
            </p:cNvPr>
            <p:cNvSpPr txBox="1"/>
            <p:nvPr/>
          </p:nvSpPr>
          <p:spPr>
            <a:xfrm>
              <a:off x="2591586" y="668097"/>
              <a:ext cx="10921395" cy="1759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ORIENTAÇÕES </a:t>
              </a:r>
            </a:p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SEGURANÇA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B5C5DB-5337-FD99-9C49-22B753896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1703DC-AF7D-9C59-952E-83CBBEF0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149" y="742221"/>
              <a:ext cx="1361375" cy="1482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3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E7EF5-3596-D4EB-D5A7-CABB2EBCB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4ADB16FA-B20E-6BF8-A39D-C9E929051633}"/>
              </a:ext>
            </a:extLst>
          </p:cNvPr>
          <p:cNvSpPr/>
          <p:nvPr/>
        </p:nvSpPr>
        <p:spPr>
          <a:xfrm rot="5400000">
            <a:off x="2636513" y="-2729064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17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C6B042D3-A83B-D3DA-DEF1-CEAA0CCC6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285"/>
          <a:stretch/>
        </p:blipFill>
        <p:spPr>
          <a:xfrm>
            <a:off x="-12437" y="-72992"/>
            <a:ext cx="12204437" cy="4149871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1853C38-E2CD-22A6-E542-91D0C90D0B04}"/>
              </a:ext>
            </a:extLst>
          </p:cNvPr>
          <p:cNvGrpSpPr/>
          <p:nvPr/>
        </p:nvGrpSpPr>
        <p:grpSpPr>
          <a:xfrm>
            <a:off x="1" y="381000"/>
            <a:ext cx="12191143" cy="1880058"/>
            <a:chOff x="1" y="571500"/>
            <a:chExt cx="18286715" cy="2820087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D9B9DC72-231B-22D3-6DB7-9A36ABBBC4A2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77010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BOAS PRÁTICAS NAS OFICINAS  </a:t>
              </a:r>
            </a:p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 LABORATÓRIOS</a:t>
              </a: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A62B131-BD7F-AF32-9C20-0F09BC12B65E}"/>
                </a:ext>
              </a:extLst>
            </p:cNvPr>
            <p:cNvSpPr txBox="1"/>
            <p:nvPr/>
          </p:nvSpPr>
          <p:spPr>
            <a:xfrm>
              <a:off x="2952363" y="2888757"/>
              <a:ext cx="13506837" cy="502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Por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motivos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sua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integridade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física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oficinas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permitido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utilizar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:</a:t>
              </a: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4D8549C8-6737-9538-DC0C-D610E885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cxnSp>
        <p:nvCxnSpPr>
          <p:cNvPr id="19" name="Conector Reto 33">
            <a:extLst>
              <a:ext uri="{FF2B5EF4-FFF2-40B4-BE49-F238E27FC236}">
                <a16:creationId xmlns:a16="http://schemas.microsoft.com/office/drawing/2014/main" id="{A8EF4FB4-B067-BB5E-9BB8-8E30B534B7AE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67ADD4-6A44-117C-753C-1EBAEBD9D6F8}"/>
              </a:ext>
            </a:extLst>
          </p:cNvPr>
          <p:cNvGrpSpPr/>
          <p:nvPr/>
        </p:nvGrpSpPr>
        <p:grpSpPr>
          <a:xfrm>
            <a:off x="456008" y="2685777"/>
            <a:ext cx="1779938" cy="3522384"/>
            <a:chOff x="684011" y="4028666"/>
            <a:chExt cx="2669907" cy="52835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1EA61A-4B44-4DBC-6426-7AD82AD915BA}"/>
                </a:ext>
              </a:extLst>
            </p:cNvPr>
            <p:cNvGrpSpPr/>
            <p:nvPr/>
          </p:nvGrpSpPr>
          <p:grpSpPr>
            <a:xfrm>
              <a:off x="684011" y="5194107"/>
              <a:ext cx="2669907" cy="4118135"/>
              <a:chOff x="684011" y="5194107"/>
              <a:chExt cx="2669907" cy="4118135"/>
            </a:xfrm>
          </p:grpSpPr>
          <p:sp>
            <p:nvSpPr>
              <p:cNvPr id="4" name="Rectangle: Rounded Corners 7">
                <a:extLst>
                  <a:ext uri="{FF2B5EF4-FFF2-40B4-BE49-F238E27FC236}">
                    <a16:creationId xmlns:a16="http://schemas.microsoft.com/office/drawing/2014/main" id="{593D1377-3303-A78B-2E54-BE7B4EE31200}"/>
                  </a:ext>
                </a:extLst>
              </p:cNvPr>
              <p:cNvSpPr/>
              <p:nvPr/>
            </p:nvSpPr>
            <p:spPr>
              <a:xfrm>
                <a:off x="684011" y="5194107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D8A63D35-9BA9-F982-E666-70A251455A2B}"/>
                  </a:ext>
                </a:extLst>
              </p:cNvPr>
              <p:cNvSpPr txBox="1"/>
              <p:nvPr/>
            </p:nvSpPr>
            <p:spPr>
              <a:xfrm>
                <a:off x="1019425" y="6584441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</a:p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prender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causando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5374EA-EF60-D1A7-C7F6-A6D68064F4BF}"/>
                  </a:ext>
                </a:extLst>
              </p:cNvPr>
              <p:cNvSpPr/>
              <p:nvPr/>
            </p:nvSpPr>
            <p:spPr>
              <a:xfrm>
                <a:off x="1240536" y="6389137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Relógio</a:t>
                </a:r>
                <a:endParaRPr lang="en-BR" sz="933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6C9F1-BF54-2DFC-78DC-E6BC63B0CC43}"/>
                </a:ext>
              </a:extLst>
            </p:cNvPr>
            <p:cNvGrpSpPr/>
            <p:nvPr/>
          </p:nvGrpSpPr>
          <p:grpSpPr>
            <a:xfrm>
              <a:off x="1019425" y="4028666"/>
              <a:ext cx="2057400" cy="2057400"/>
              <a:chOff x="1019425" y="4028666"/>
              <a:chExt cx="2057400" cy="2057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00A9CD8-6993-40CE-33E8-7C4E6E60F2E5}"/>
                  </a:ext>
                </a:extLst>
              </p:cNvPr>
              <p:cNvSpPr/>
              <p:nvPr/>
            </p:nvSpPr>
            <p:spPr>
              <a:xfrm>
                <a:off x="1019425" y="4028666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9C283E1-AD37-D833-9F4A-D30506880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619199" y="4678070"/>
                <a:ext cx="1047069" cy="758591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BCC2B8-A889-86B2-6BA0-C9437A6D4170}"/>
              </a:ext>
            </a:extLst>
          </p:cNvPr>
          <p:cNvGrpSpPr/>
          <p:nvPr/>
        </p:nvGrpSpPr>
        <p:grpSpPr>
          <a:xfrm>
            <a:off x="6156036" y="2700615"/>
            <a:ext cx="1779938" cy="3522384"/>
            <a:chOff x="9234053" y="4050923"/>
            <a:chExt cx="2669907" cy="52835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22306B-BCC9-2E7A-EFA8-14B8C6554B79}"/>
                </a:ext>
              </a:extLst>
            </p:cNvPr>
            <p:cNvGrpSpPr/>
            <p:nvPr/>
          </p:nvGrpSpPr>
          <p:grpSpPr>
            <a:xfrm>
              <a:off x="9234053" y="5216364"/>
              <a:ext cx="2669907" cy="4118135"/>
              <a:chOff x="9234053" y="5216364"/>
              <a:chExt cx="2669907" cy="4118135"/>
            </a:xfrm>
          </p:grpSpPr>
          <p:sp>
            <p:nvSpPr>
              <p:cNvPr id="51" name="Rectangle: Rounded Corners 7">
                <a:extLst>
                  <a:ext uri="{FF2B5EF4-FFF2-40B4-BE49-F238E27FC236}">
                    <a16:creationId xmlns:a16="http://schemas.microsoft.com/office/drawing/2014/main" id="{1316693A-7FAE-1A7D-FC3F-44FF39CF70A8}"/>
                  </a:ext>
                </a:extLst>
              </p:cNvPr>
              <p:cNvSpPr/>
              <p:nvPr/>
            </p:nvSpPr>
            <p:spPr>
              <a:xfrm>
                <a:off x="9234053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CaixaDeTexto 27">
                <a:extLst>
                  <a:ext uri="{FF2B5EF4-FFF2-40B4-BE49-F238E27FC236}">
                    <a16:creationId xmlns:a16="http://schemas.microsoft.com/office/drawing/2014/main" id="{29007584-0B25-2832-EFFA-E1A13AE2D4C7}"/>
                  </a:ext>
                </a:extLst>
              </p:cNvPr>
              <p:cNvSpPr txBox="1"/>
              <p:nvPr/>
            </p:nvSpPr>
            <p:spPr>
              <a:xfrm>
                <a:off x="9569467" y="6945542"/>
                <a:ext cx="2057400" cy="1405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arrancado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acidentalmente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provocando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ferimentos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62910B58-82AA-2857-9628-DC64DC7AF367}"/>
                  </a:ext>
                </a:extLst>
              </p:cNvPr>
              <p:cNvSpPr/>
              <p:nvPr/>
            </p:nvSpPr>
            <p:spPr>
              <a:xfrm>
                <a:off x="9807786" y="6391213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Brinco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6E2735-FD14-D60E-878C-4E10DD4EC4F4}"/>
                </a:ext>
              </a:extLst>
            </p:cNvPr>
            <p:cNvGrpSpPr/>
            <p:nvPr/>
          </p:nvGrpSpPr>
          <p:grpSpPr>
            <a:xfrm>
              <a:off x="9569467" y="4050923"/>
              <a:ext cx="2057400" cy="2057400"/>
              <a:chOff x="9569467" y="4050923"/>
              <a:chExt cx="2057400" cy="20574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A0CF85A-2DA5-9070-0AF3-B89463819EE2}"/>
                  </a:ext>
                </a:extLst>
              </p:cNvPr>
              <p:cNvSpPr/>
              <p:nvPr/>
            </p:nvSpPr>
            <p:spPr>
              <a:xfrm>
                <a:off x="9569467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60963E6-0043-999A-C8B3-C79023DCF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7097" y="4557814"/>
                <a:ext cx="935307" cy="1036421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99DE90-B3CA-17E3-47E4-614587B09E81}"/>
              </a:ext>
            </a:extLst>
          </p:cNvPr>
          <p:cNvGrpSpPr/>
          <p:nvPr/>
        </p:nvGrpSpPr>
        <p:grpSpPr>
          <a:xfrm>
            <a:off x="4256026" y="2700615"/>
            <a:ext cx="1779938" cy="3522384"/>
            <a:chOff x="6384039" y="4050923"/>
            <a:chExt cx="2669907" cy="52835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E72B72-FB36-A5C9-34B1-E0018DBAEB13}"/>
                </a:ext>
              </a:extLst>
            </p:cNvPr>
            <p:cNvGrpSpPr/>
            <p:nvPr/>
          </p:nvGrpSpPr>
          <p:grpSpPr>
            <a:xfrm>
              <a:off x="6384039" y="5216364"/>
              <a:ext cx="2669907" cy="4118135"/>
              <a:chOff x="6384039" y="5216364"/>
              <a:chExt cx="2669907" cy="4118135"/>
            </a:xfrm>
          </p:grpSpPr>
          <p:sp>
            <p:nvSpPr>
              <p:cNvPr id="47" name="Rectangle: Rounded Corners 7">
                <a:extLst>
                  <a:ext uri="{FF2B5EF4-FFF2-40B4-BE49-F238E27FC236}">
                    <a16:creationId xmlns:a16="http://schemas.microsoft.com/office/drawing/2014/main" id="{6D6418AE-B3DC-43C0-2F8A-E54EB7C27827}"/>
                  </a:ext>
                </a:extLst>
              </p:cNvPr>
              <p:cNvSpPr/>
              <p:nvPr/>
            </p:nvSpPr>
            <p:spPr>
              <a:xfrm>
                <a:off x="6384039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CaixaDeTexto 27">
                <a:extLst>
                  <a:ext uri="{FF2B5EF4-FFF2-40B4-BE49-F238E27FC236}">
                    <a16:creationId xmlns:a16="http://schemas.microsoft.com/office/drawing/2014/main" id="{EBAB3A7C-FD61-F941-D5DF-48E697A663F9}"/>
                  </a:ext>
                </a:extLst>
              </p:cNvPr>
              <p:cNvSpPr txBox="1"/>
              <p:nvPr/>
            </p:nvSpPr>
            <p:spPr>
              <a:xfrm>
                <a:off x="6719453" y="6949706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puxado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superfícies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ferramentas,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resultando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lesões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graves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dedos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B42471F-C398-9989-C903-A000DBDC2295}"/>
                  </a:ext>
                </a:extLst>
              </p:cNvPr>
              <p:cNvSpPr/>
              <p:nvPr/>
            </p:nvSpPr>
            <p:spPr>
              <a:xfrm>
                <a:off x="6969724" y="6400266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Anel</a:t>
                </a:r>
                <a:endParaRPr lang="en-BR" sz="933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77A8E7-E1E9-FCB1-39BC-8C4B3206C248}"/>
                </a:ext>
              </a:extLst>
            </p:cNvPr>
            <p:cNvGrpSpPr/>
            <p:nvPr/>
          </p:nvGrpSpPr>
          <p:grpSpPr>
            <a:xfrm>
              <a:off x="6719453" y="4050923"/>
              <a:ext cx="2057400" cy="2057400"/>
              <a:chOff x="6719453" y="4050923"/>
              <a:chExt cx="2057400" cy="20574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94E4689-325D-D5AE-FA52-3E6F310E7A99}"/>
                  </a:ext>
                </a:extLst>
              </p:cNvPr>
              <p:cNvSpPr/>
              <p:nvPr/>
            </p:nvSpPr>
            <p:spPr>
              <a:xfrm>
                <a:off x="6719453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1C7F3E7-961A-A26A-40E6-1B8DF2D33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5200" y="4523409"/>
                <a:ext cx="847102" cy="105270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C75B3A-73B2-ED91-4D24-6AA90B3749DD}"/>
              </a:ext>
            </a:extLst>
          </p:cNvPr>
          <p:cNvGrpSpPr/>
          <p:nvPr/>
        </p:nvGrpSpPr>
        <p:grpSpPr>
          <a:xfrm>
            <a:off x="8056045" y="2692323"/>
            <a:ext cx="1779938" cy="3522384"/>
            <a:chOff x="12084067" y="4038485"/>
            <a:chExt cx="2669907" cy="5283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242D6D-F986-2BB8-4C1E-3E9A6B7F8504}"/>
                </a:ext>
              </a:extLst>
            </p:cNvPr>
            <p:cNvGrpSpPr/>
            <p:nvPr/>
          </p:nvGrpSpPr>
          <p:grpSpPr>
            <a:xfrm>
              <a:off x="12084067" y="5203926"/>
              <a:ext cx="2669907" cy="4118135"/>
              <a:chOff x="12084067" y="5203926"/>
              <a:chExt cx="2669907" cy="4118135"/>
            </a:xfrm>
          </p:grpSpPr>
          <p:sp>
            <p:nvSpPr>
              <p:cNvPr id="55" name="Rectangle: Rounded Corners 7">
                <a:extLst>
                  <a:ext uri="{FF2B5EF4-FFF2-40B4-BE49-F238E27FC236}">
                    <a16:creationId xmlns:a16="http://schemas.microsoft.com/office/drawing/2014/main" id="{EFB74311-7525-8993-7D94-E13B3ED9FA75}"/>
                  </a:ext>
                </a:extLst>
              </p:cNvPr>
              <p:cNvSpPr/>
              <p:nvPr/>
            </p:nvSpPr>
            <p:spPr>
              <a:xfrm>
                <a:off x="12084067" y="5203926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CaixaDeTexto 27">
                <a:extLst>
                  <a:ext uri="{FF2B5EF4-FFF2-40B4-BE49-F238E27FC236}">
                    <a16:creationId xmlns:a16="http://schemas.microsoft.com/office/drawing/2014/main" id="{F1E865AF-BE71-04ED-78BC-7E8C516C5FA9}"/>
                  </a:ext>
                </a:extLst>
              </p:cNvPr>
              <p:cNvSpPr txBox="1"/>
              <p:nvPr/>
            </p:nvSpPr>
            <p:spPr>
              <a:xfrm>
                <a:off x="12419481" y="6964587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enroscar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puxando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o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braço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áreas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perigosas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8F2CEAD-066E-259C-2B5A-516F5E73C091}"/>
                  </a:ext>
                </a:extLst>
              </p:cNvPr>
              <p:cNvSpPr/>
              <p:nvPr/>
            </p:nvSpPr>
            <p:spPr>
              <a:xfrm>
                <a:off x="12628639" y="6400265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Pulseiras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D1274E-D734-964E-9BAE-717523BC396B}"/>
                </a:ext>
              </a:extLst>
            </p:cNvPr>
            <p:cNvGrpSpPr/>
            <p:nvPr/>
          </p:nvGrpSpPr>
          <p:grpSpPr>
            <a:xfrm>
              <a:off x="12419481" y="4038485"/>
              <a:ext cx="2057400" cy="2057400"/>
              <a:chOff x="12419481" y="4038485"/>
              <a:chExt cx="2057400" cy="20574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6A7E2D0-2875-E838-27F9-5A22F999EF81}"/>
                  </a:ext>
                </a:extLst>
              </p:cNvPr>
              <p:cNvSpPr/>
              <p:nvPr/>
            </p:nvSpPr>
            <p:spPr>
              <a:xfrm>
                <a:off x="12419481" y="4038485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74F54BE-2A6B-CE8B-189A-EB0CBDC2D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023" y="4523409"/>
                <a:ext cx="1039874" cy="111722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912E3B-57C4-BBB8-C9E9-9B41C4B1E19D}"/>
              </a:ext>
            </a:extLst>
          </p:cNvPr>
          <p:cNvGrpSpPr/>
          <p:nvPr/>
        </p:nvGrpSpPr>
        <p:grpSpPr>
          <a:xfrm>
            <a:off x="9956054" y="2681913"/>
            <a:ext cx="1779938" cy="3522384"/>
            <a:chOff x="14934081" y="4022870"/>
            <a:chExt cx="2669907" cy="52835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84A73B-BE80-2B74-E148-92F9DAF87224}"/>
                </a:ext>
              </a:extLst>
            </p:cNvPr>
            <p:cNvGrpSpPr/>
            <p:nvPr/>
          </p:nvGrpSpPr>
          <p:grpSpPr>
            <a:xfrm>
              <a:off x="14934081" y="5188311"/>
              <a:ext cx="2669907" cy="4118135"/>
              <a:chOff x="14934081" y="5188311"/>
              <a:chExt cx="2669907" cy="4118135"/>
            </a:xfrm>
          </p:grpSpPr>
          <p:sp>
            <p:nvSpPr>
              <p:cNvPr id="59" name="Rectangle: Rounded Corners 7">
                <a:extLst>
                  <a:ext uri="{FF2B5EF4-FFF2-40B4-BE49-F238E27FC236}">
                    <a16:creationId xmlns:a16="http://schemas.microsoft.com/office/drawing/2014/main" id="{E03214BF-818B-7E64-0C15-79CEB63C874F}"/>
                  </a:ext>
                </a:extLst>
              </p:cNvPr>
              <p:cNvSpPr/>
              <p:nvPr/>
            </p:nvSpPr>
            <p:spPr>
              <a:xfrm>
                <a:off x="14934081" y="5188311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27">
                <a:extLst>
                  <a:ext uri="{FF2B5EF4-FFF2-40B4-BE49-F238E27FC236}">
                    <a16:creationId xmlns:a16="http://schemas.microsoft.com/office/drawing/2014/main" id="{FBA3F1EF-01C7-4EC1-117A-60A8FD256009}"/>
                  </a:ext>
                </a:extLst>
              </p:cNvPr>
              <p:cNvSpPr txBox="1"/>
              <p:nvPr/>
            </p:nvSpPr>
            <p:spPr>
              <a:xfrm>
                <a:off x="15148914" y="6964587"/>
                <a:ext cx="2298561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puxado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preso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superfícies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causando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ferimentos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graves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na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pele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infecções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B7150E5-A50D-3D7C-5C86-04E03D32254A}"/>
                  </a:ext>
                </a:extLst>
              </p:cNvPr>
              <p:cNvSpPr/>
              <p:nvPr/>
            </p:nvSpPr>
            <p:spPr>
              <a:xfrm>
                <a:off x="15478653" y="6395102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Piercing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427E66-9A4D-AEB1-3798-55F08BEF7693}"/>
                </a:ext>
              </a:extLst>
            </p:cNvPr>
            <p:cNvGrpSpPr/>
            <p:nvPr/>
          </p:nvGrpSpPr>
          <p:grpSpPr>
            <a:xfrm>
              <a:off x="15269495" y="4022870"/>
              <a:ext cx="2057400" cy="2057400"/>
              <a:chOff x="15269495" y="4022870"/>
              <a:chExt cx="2057400" cy="20574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7E36EE-406A-FC17-B0E5-CBCE36A0834E}"/>
                  </a:ext>
                </a:extLst>
              </p:cNvPr>
              <p:cNvSpPr/>
              <p:nvPr/>
            </p:nvSpPr>
            <p:spPr>
              <a:xfrm>
                <a:off x="15269495" y="402287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9ECF748-A7BA-5DBE-D1C2-77654BB03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05484" y="4599756"/>
                <a:ext cx="658516" cy="100094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F9BA38-E7DA-DB0A-A395-99FDE95DAB80}"/>
              </a:ext>
            </a:extLst>
          </p:cNvPr>
          <p:cNvGrpSpPr/>
          <p:nvPr/>
        </p:nvGrpSpPr>
        <p:grpSpPr>
          <a:xfrm>
            <a:off x="2356017" y="2700615"/>
            <a:ext cx="1779938" cy="3522384"/>
            <a:chOff x="3534025" y="4050923"/>
            <a:chExt cx="2669907" cy="52835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F2F907-E973-8B60-FBC3-FF4C3E7DFA28}"/>
                </a:ext>
              </a:extLst>
            </p:cNvPr>
            <p:cNvGrpSpPr/>
            <p:nvPr/>
          </p:nvGrpSpPr>
          <p:grpSpPr>
            <a:xfrm>
              <a:off x="3534025" y="5216364"/>
              <a:ext cx="2669907" cy="4118135"/>
              <a:chOff x="3534025" y="5216364"/>
              <a:chExt cx="2669907" cy="4118135"/>
            </a:xfrm>
          </p:grpSpPr>
          <p:sp>
            <p:nvSpPr>
              <p:cNvPr id="42" name="Rectangle: Rounded Corners 7">
                <a:extLst>
                  <a:ext uri="{FF2B5EF4-FFF2-40B4-BE49-F238E27FC236}">
                    <a16:creationId xmlns:a16="http://schemas.microsoft.com/office/drawing/2014/main" id="{406A1766-17D6-F92F-778A-C2065D7AC79B}"/>
                  </a:ext>
                </a:extLst>
              </p:cNvPr>
              <p:cNvSpPr/>
              <p:nvPr/>
            </p:nvSpPr>
            <p:spPr>
              <a:xfrm>
                <a:off x="3534025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27">
                <a:extLst>
                  <a:ext uri="{FF2B5EF4-FFF2-40B4-BE49-F238E27FC236}">
                    <a16:creationId xmlns:a16="http://schemas.microsoft.com/office/drawing/2014/main" id="{5D9833F4-AC11-6D18-76CC-4DF565974AA6}"/>
                  </a:ext>
                </a:extLst>
              </p:cNvPr>
              <p:cNvSpPr txBox="1"/>
              <p:nvPr/>
            </p:nvSpPr>
            <p:spPr>
              <a:xfrm>
                <a:off x="3869439" y="6323387"/>
                <a:ext cx="2057400" cy="238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endParaRPr lang="en-US" sz="933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endParaRPr>
              </a:p>
              <a:p>
                <a:pPr algn="ctr">
                  <a:lnSpc>
                    <a:spcPts val="1680"/>
                  </a:lnSpc>
                </a:pPr>
                <a:endParaRPr lang="en-US" sz="933" b="1" dirty="0">
                  <a:solidFill>
                    <a:srgbClr val="ED1B24"/>
                  </a:solidFill>
                  <a:latin typeface="Poppins" pitchFamily="2" charset="77"/>
                  <a:ea typeface="Garet"/>
                  <a:cs typeface="Poppins" pitchFamily="2" charset="77"/>
                  <a:sym typeface="Garet Bold"/>
                </a:endParaRPr>
              </a:p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enroscar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partes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móveis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gerando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risco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estrangulamento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A667853-5ABD-9595-0ECD-04DF3BEF0A31}"/>
                  </a:ext>
                </a:extLst>
              </p:cNvPr>
              <p:cNvSpPr/>
              <p:nvPr/>
            </p:nvSpPr>
            <p:spPr>
              <a:xfrm>
                <a:off x="4052496" y="6323386"/>
                <a:ext cx="1702100" cy="515584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Correntinha</a:t>
                </a:r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 no </a:t>
                </a:r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pescoço</a:t>
                </a:r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4FCF43-C6D1-10E3-A1B6-E96FB8BAE3AC}"/>
                </a:ext>
              </a:extLst>
            </p:cNvPr>
            <p:cNvGrpSpPr/>
            <p:nvPr/>
          </p:nvGrpSpPr>
          <p:grpSpPr>
            <a:xfrm>
              <a:off x="3869439" y="4050923"/>
              <a:ext cx="2057400" cy="2057400"/>
              <a:chOff x="3869439" y="4050923"/>
              <a:chExt cx="2057400" cy="20574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9067FBE-12ED-0893-C5C7-D4C5B8CFF101}"/>
                  </a:ext>
                </a:extLst>
              </p:cNvPr>
              <p:cNvSpPr/>
              <p:nvPr/>
            </p:nvSpPr>
            <p:spPr>
              <a:xfrm>
                <a:off x="3869439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4667963-CF32-E5E4-5573-7234B48B2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6265" y="4717935"/>
                <a:ext cx="1066800" cy="876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15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182F-4E08-42E0-4135-E29C08B1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69243F01-9F60-4C60-3310-4DA6F1B999E9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C26B55-B820-D55A-E841-B64DEC6B20DA}"/>
              </a:ext>
            </a:extLst>
          </p:cNvPr>
          <p:cNvGrpSpPr/>
          <p:nvPr/>
        </p:nvGrpSpPr>
        <p:grpSpPr>
          <a:xfrm>
            <a:off x="-12437" y="-72992"/>
            <a:ext cx="12204437" cy="4149871"/>
            <a:chOff x="-18655" y="-109488"/>
            <a:chExt cx="18306655" cy="6224807"/>
          </a:xfrm>
        </p:grpSpPr>
        <p:pic>
          <p:nvPicPr>
            <p:cNvPr id="31" name="Picture 30" descr="A blue rectangles with a few squares&#10;&#10;Description automatically generated with medium confidence">
              <a:extLst>
                <a:ext uri="{FF2B5EF4-FFF2-40B4-BE49-F238E27FC236}">
                  <a16:creationId xmlns:a16="http://schemas.microsoft.com/office/drawing/2014/main" id="{CF3C73D0-113B-365C-ECCF-3F8B5684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4" b="1285"/>
            <a:stretch/>
          </p:blipFill>
          <p:spPr>
            <a:xfrm>
              <a:off x="-18655" y="-109488"/>
              <a:ext cx="18306655" cy="6224807"/>
            </a:xfrm>
            <a:prstGeom prst="rect">
              <a:avLst/>
            </a:prstGeom>
          </p:spPr>
        </p:pic>
        <p:sp>
          <p:nvSpPr>
            <p:cNvPr id="36" name="Título 1">
              <a:extLst>
                <a:ext uri="{FF2B5EF4-FFF2-40B4-BE49-F238E27FC236}">
                  <a16:creationId xmlns:a16="http://schemas.microsoft.com/office/drawing/2014/main" id="{14DD05A5-5762-1E55-3C34-8A04AB44BA6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77010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BOAS PRÁTICAS NAS OFICINAS  </a:t>
              </a:r>
            </a:p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 LABORATÓRIOS</a:t>
              </a:r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45F8AA6D-F893-3105-3085-2C1B75B12EFC}"/>
                </a:ext>
              </a:extLst>
            </p:cNvPr>
            <p:cNvSpPr txBox="1"/>
            <p:nvPr/>
          </p:nvSpPr>
          <p:spPr>
            <a:xfrm>
              <a:off x="2952362" y="2888757"/>
              <a:ext cx="13506838" cy="502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Por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motivos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sua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integridade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física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oficinas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permitido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utilizar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:</a:t>
              </a:r>
            </a:p>
          </p:txBody>
        </p:sp>
        <p:pic>
          <p:nvPicPr>
            <p:cNvPr id="38" name="Imagem 43">
              <a:extLst>
                <a:ext uri="{FF2B5EF4-FFF2-40B4-BE49-F238E27FC236}">
                  <a16:creationId xmlns:a16="http://schemas.microsoft.com/office/drawing/2014/main" id="{3F56F108-6F0D-0CBD-DFD2-45AD197B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16479-0595-3EE9-F9AD-86CCCF2CE62F}"/>
              </a:ext>
            </a:extLst>
          </p:cNvPr>
          <p:cNvGrpSpPr/>
          <p:nvPr/>
        </p:nvGrpSpPr>
        <p:grpSpPr>
          <a:xfrm>
            <a:off x="1516484" y="2743200"/>
            <a:ext cx="2188367" cy="3581400"/>
            <a:chOff x="2274725" y="4114800"/>
            <a:chExt cx="3282551" cy="5372100"/>
          </a:xfrm>
        </p:grpSpPr>
        <p:sp>
          <p:nvSpPr>
            <p:cNvPr id="4" name="Rectangle: Rounded Corners 7">
              <a:extLst>
                <a:ext uri="{FF2B5EF4-FFF2-40B4-BE49-F238E27FC236}">
                  <a16:creationId xmlns:a16="http://schemas.microsoft.com/office/drawing/2014/main" id="{87EE277D-2B0D-D749-27AF-2847FAEEEF5D}"/>
                </a:ext>
              </a:extLst>
            </p:cNvPr>
            <p:cNvSpPr/>
            <p:nvPr/>
          </p:nvSpPr>
          <p:spPr>
            <a:xfrm>
              <a:off x="2274725" y="5280242"/>
              <a:ext cx="3282551" cy="4206658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6A05C76-227F-B389-7C9F-20413FC37BDD}"/>
                </a:ext>
              </a:extLst>
            </p:cNvPr>
            <p:cNvSpPr txBox="1"/>
            <p:nvPr/>
          </p:nvSpPr>
          <p:spPr>
            <a:xfrm>
              <a:off x="2610139" y="6915620"/>
              <a:ext cx="2617736" cy="2059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Pode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ser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puxado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ferramentas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movimento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levando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graves. Use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toucas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cobrir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cabelo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evidentando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assim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57382F-5DFA-CC1C-B2E4-645BF699C563}"/>
                </a:ext>
              </a:extLst>
            </p:cNvPr>
            <p:cNvSpPr/>
            <p:nvPr/>
          </p:nvSpPr>
          <p:spPr>
            <a:xfrm>
              <a:off x="2887232" y="4114800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CB26D1-C1C3-C536-926F-BD1B9EAC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505" y="4585950"/>
              <a:ext cx="825500" cy="11049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ACF312-E22B-2C1A-3317-CEF22DCB8B36}"/>
                </a:ext>
              </a:extLst>
            </p:cNvPr>
            <p:cNvSpPr/>
            <p:nvPr/>
          </p:nvSpPr>
          <p:spPr>
            <a:xfrm>
              <a:off x="3054292" y="6389137"/>
              <a:ext cx="1741926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Cabelo</a:t>
              </a:r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solto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101247-99A1-F464-0255-1CD58CDA80CE}"/>
              </a:ext>
            </a:extLst>
          </p:cNvPr>
          <p:cNvGrpSpPr/>
          <p:nvPr/>
        </p:nvGrpSpPr>
        <p:grpSpPr>
          <a:xfrm>
            <a:off x="3841099" y="2743200"/>
            <a:ext cx="2188367" cy="3581400"/>
            <a:chOff x="5761648" y="4114800"/>
            <a:chExt cx="3282551" cy="5372100"/>
          </a:xfrm>
        </p:grpSpPr>
        <p:sp>
          <p:nvSpPr>
            <p:cNvPr id="6" name="Rectangle: Rounded Corners 7">
              <a:extLst>
                <a:ext uri="{FF2B5EF4-FFF2-40B4-BE49-F238E27FC236}">
                  <a16:creationId xmlns:a16="http://schemas.microsoft.com/office/drawing/2014/main" id="{545249B3-D77D-32E9-F541-183ADE539620}"/>
                </a:ext>
              </a:extLst>
            </p:cNvPr>
            <p:cNvSpPr/>
            <p:nvPr/>
          </p:nvSpPr>
          <p:spPr>
            <a:xfrm>
              <a:off x="5761648" y="5280242"/>
              <a:ext cx="3282551" cy="4206658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27">
              <a:extLst>
                <a:ext uri="{FF2B5EF4-FFF2-40B4-BE49-F238E27FC236}">
                  <a16:creationId xmlns:a16="http://schemas.microsoft.com/office/drawing/2014/main" id="{CFD7E7BE-5F67-A75D-0B28-4167DCE284F5}"/>
                </a:ext>
              </a:extLst>
            </p:cNvPr>
            <p:cNvSpPr txBox="1"/>
            <p:nvPr/>
          </p:nvSpPr>
          <p:spPr>
            <a:xfrm>
              <a:off x="6095962" y="6914717"/>
              <a:ext cx="2617736" cy="1732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Distrai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atenção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pode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causar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falhas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concentração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resultando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ambiente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industrial.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6309D8-C6BE-86F9-B37E-6D17803144A5}"/>
                </a:ext>
              </a:extLst>
            </p:cNvPr>
            <p:cNvGrpSpPr/>
            <p:nvPr/>
          </p:nvGrpSpPr>
          <p:grpSpPr>
            <a:xfrm>
              <a:off x="6374154" y="4114800"/>
              <a:ext cx="2057400" cy="2057400"/>
              <a:chOff x="6374154" y="4114800"/>
              <a:chExt cx="2057400" cy="20574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C352A88-C8D7-7793-CB83-23F9360FA017}"/>
                  </a:ext>
                </a:extLst>
              </p:cNvPr>
              <p:cNvSpPr/>
              <p:nvPr/>
            </p:nvSpPr>
            <p:spPr>
              <a:xfrm>
                <a:off x="6374154" y="411480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245A7BA-25F3-CD18-F79C-0BD299B03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6286" y="4686300"/>
                <a:ext cx="1038514" cy="947417"/>
              </a:xfrm>
              <a:prstGeom prst="rect">
                <a:avLst/>
              </a:prstGeom>
            </p:spPr>
          </p:pic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5E6F8DE-A82E-9613-590E-C1578A4E8CCD}"/>
                </a:ext>
              </a:extLst>
            </p:cNvPr>
            <p:cNvSpPr/>
            <p:nvPr/>
          </p:nvSpPr>
          <p:spPr>
            <a:xfrm>
              <a:off x="6706268" y="6389137"/>
              <a:ext cx="1393171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Celular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72AF85-A1A6-B795-C0CE-4F5F659666FA}"/>
              </a:ext>
            </a:extLst>
          </p:cNvPr>
          <p:cNvGrpSpPr/>
          <p:nvPr/>
        </p:nvGrpSpPr>
        <p:grpSpPr>
          <a:xfrm>
            <a:off x="6163316" y="2760860"/>
            <a:ext cx="2188367" cy="3563741"/>
            <a:chOff x="9244973" y="4141289"/>
            <a:chExt cx="3282551" cy="5345611"/>
          </a:xfrm>
        </p:grpSpPr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A57FE475-30C2-26BA-BF8F-CA3A3E129340}"/>
                </a:ext>
              </a:extLst>
            </p:cNvPr>
            <p:cNvSpPr/>
            <p:nvPr/>
          </p:nvSpPr>
          <p:spPr>
            <a:xfrm>
              <a:off x="9244973" y="5306731"/>
              <a:ext cx="3282551" cy="4180169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291DFD-E180-50C4-8771-C0243021529E}"/>
                </a:ext>
              </a:extLst>
            </p:cNvPr>
            <p:cNvSpPr/>
            <p:nvPr/>
          </p:nvSpPr>
          <p:spPr>
            <a:xfrm>
              <a:off x="9857480" y="4141289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16" name="CaixaDeTexto 27">
              <a:extLst>
                <a:ext uri="{FF2B5EF4-FFF2-40B4-BE49-F238E27FC236}">
                  <a16:creationId xmlns:a16="http://schemas.microsoft.com/office/drawing/2014/main" id="{5B8FFA64-9B9F-2E05-5B77-F3645C4FDB08}"/>
                </a:ext>
              </a:extLst>
            </p:cNvPr>
            <p:cNvSpPr txBox="1"/>
            <p:nvPr/>
          </p:nvSpPr>
          <p:spPr>
            <a:xfrm>
              <a:off x="9575447" y="6915620"/>
              <a:ext cx="2617736" cy="2059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Comprometem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concentração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aumentam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risco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pois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desvia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foco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tarefas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dos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cuidados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6B4A0-4466-147D-EC51-2C3AEB6F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640" y="4597817"/>
              <a:ext cx="838935" cy="1209833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E855D6F-D5F3-E295-895E-1213A0385BCB}"/>
                </a:ext>
              </a:extLst>
            </p:cNvPr>
            <p:cNvSpPr/>
            <p:nvPr/>
          </p:nvSpPr>
          <p:spPr>
            <a:xfrm>
              <a:off x="9482854" y="6389137"/>
              <a:ext cx="2802921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Brincadeiras</a:t>
              </a:r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distrações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7C0C7-9081-851F-3F49-F31436C7D253}"/>
              </a:ext>
            </a:extLst>
          </p:cNvPr>
          <p:cNvGrpSpPr/>
          <p:nvPr/>
        </p:nvGrpSpPr>
        <p:grpSpPr>
          <a:xfrm>
            <a:off x="8485442" y="2749518"/>
            <a:ext cx="2188367" cy="3575082"/>
            <a:chOff x="12728162" y="4124277"/>
            <a:chExt cx="3282551" cy="5362623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620DEDED-91EA-65AA-DDF2-096C14D24FC9}"/>
                </a:ext>
              </a:extLst>
            </p:cNvPr>
            <p:cNvSpPr/>
            <p:nvPr/>
          </p:nvSpPr>
          <p:spPr>
            <a:xfrm>
              <a:off x="12728162" y="5289719"/>
              <a:ext cx="3282551" cy="4197181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B8DBF5-5894-A167-43B9-AD22D22F46BD}"/>
                </a:ext>
              </a:extLst>
            </p:cNvPr>
            <p:cNvSpPr/>
            <p:nvPr/>
          </p:nvSpPr>
          <p:spPr>
            <a:xfrm>
              <a:off x="13340669" y="4124277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FF148E-CD9F-8055-EB4E-8F93C1AC4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18935" y="4686300"/>
              <a:ext cx="866553" cy="959398"/>
            </a:xfrm>
            <a:prstGeom prst="rect">
              <a:avLst/>
            </a:prstGeom>
          </p:spPr>
        </p:pic>
        <p:sp>
          <p:nvSpPr>
            <p:cNvPr id="32" name="CaixaDeTexto 27">
              <a:extLst>
                <a:ext uri="{FF2B5EF4-FFF2-40B4-BE49-F238E27FC236}">
                  <a16:creationId xmlns:a16="http://schemas.microsoft.com/office/drawing/2014/main" id="{972C26ED-94E9-9EB7-F504-1A759E274B45}"/>
                </a:ext>
              </a:extLst>
            </p:cNvPr>
            <p:cNvSpPr txBox="1"/>
            <p:nvPr/>
          </p:nvSpPr>
          <p:spPr>
            <a:xfrm>
              <a:off x="12958678" y="6915146"/>
              <a:ext cx="2821380" cy="1405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Podem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enroscar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-se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partes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móveis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puxando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braço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causando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lesões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graves.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590039B-B8DC-5E40-E218-BBAD76C3F294}"/>
                </a:ext>
              </a:extLst>
            </p:cNvPr>
            <p:cNvSpPr/>
            <p:nvPr/>
          </p:nvSpPr>
          <p:spPr>
            <a:xfrm>
              <a:off x="13323511" y="6389137"/>
              <a:ext cx="2057400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Mangas longas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Conector Reto 33">
            <a:extLst>
              <a:ext uri="{FF2B5EF4-FFF2-40B4-BE49-F238E27FC236}">
                <a16:creationId xmlns:a16="http://schemas.microsoft.com/office/drawing/2014/main" id="{3702B92A-06BC-C330-D122-76C3B0D0FDA1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CEBA-DC74-E576-37CA-8587271A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F2E259A5-646C-7233-1509-E505A8950356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20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09BE36C0-0A1A-1CEF-4930-CDFF640D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1323"/>
          <a:stretch/>
        </p:blipFill>
        <p:spPr>
          <a:xfrm>
            <a:off x="-12437" y="-72992"/>
            <a:ext cx="12204437" cy="372790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1A0DB0-E043-9C3C-6527-D3A851EA2EF9}"/>
              </a:ext>
            </a:extLst>
          </p:cNvPr>
          <p:cNvGrpSpPr/>
          <p:nvPr/>
        </p:nvGrpSpPr>
        <p:grpSpPr>
          <a:xfrm>
            <a:off x="1" y="381000"/>
            <a:ext cx="12191143" cy="2629297"/>
            <a:chOff x="1" y="571500"/>
            <a:chExt cx="18286715" cy="3943946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734934C6-E742-92DA-FF25-CD6358459B26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49271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4241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SITUAÇÕES DE EMERGÊNCIA</a:t>
              </a: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72B84423-83CA-F40F-6BD2-5919CB14C810}"/>
                </a:ext>
              </a:extLst>
            </p:cNvPr>
            <p:cNvSpPr txBox="1"/>
            <p:nvPr/>
          </p:nvSpPr>
          <p:spPr>
            <a:xfrm>
              <a:off x="2952363" y="2396789"/>
              <a:ext cx="12380712" cy="2118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EQUIPE DE ABANDONO DE ÁREA</a:t>
              </a:r>
            </a:p>
            <a:p>
              <a:pPr algn="ctr">
                <a:lnSpc>
                  <a:spcPts val="2066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equipe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terá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missão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promover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abandono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edificação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as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pessoas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funcionários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alunos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prestadores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serviços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visitantes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)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estejam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envolvidos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combate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controle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emergência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conduzindoa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-as, de forma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organizada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correrias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ponto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encontro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mais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próximo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indicado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PECI da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Unidade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</a:t>
              </a: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64D746CF-E306-CDEB-F13B-F5E8C623B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8C10C-39B1-F3F9-15A5-7F282B57E6F5}"/>
              </a:ext>
            </a:extLst>
          </p:cNvPr>
          <p:cNvGrpSpPr/>
          <p:nvPr/>
        </p:nvGrpSpPr>
        <p:grpSpPr>
          <a:xfrm>
            <a:off x="6185432" y="4407743"/>
            <a:ext cx="2036629" cy="2053182"/>
            <a:chOff x="9278148" y="6611612"/>
            <a:chExt cx="3054943" cy="307977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02D722-A027-73AF-234C-A4E7FB589833}"/>
                </a:ext>
              </a:extLst>
            </p:cNvPr>
            <p:cNvSpPr/>
            <p:nvPr/>
          </p:nvSpPr>
          <p:spPr>
            <a:xfrm>
              <a:off x="9776920" y="6611612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C0D97-D267-A683-9E29-9619CB58A225}"/>
                </a:ext>
              </a:extLst>
            </p:cNvPr>
            <p:cNvSpPr txBox="1"/>
            <p:nvPr/>
          </p:nvSpPr>
          <p:spPr>
            <a:xfrm>
              <a:off x="9278148" y="8928002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SAÍDA 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EMERGÊNCIA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20AFF3-42C4-B5F7-8D30-609E6156B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3139" y="7278994"/>
              <a:ext cx="1464960" cy="72263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EDCC03-B3E3-7300-ABD7-C2B012038777}"/>
              </a:ext>
            </a:extLst>
          </p:cNvPr>
          <p:cNvGrpSpPr/>
          <p:nvPr/>
        </p:nvGrpSpPr>
        <p:grpSpPr>
          <a:xfrm>
            <a:off x="8439745" y="4417589"/>
            <a:ext cx="2036629" cy="2043334"/>
            <a:chOff x="12659617" y="6626385"/>
            <a:chExt cx="3054943" cy="3065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0F7FAC-9CA3-D7D3-7582-9F76D3DAF55E}"/>
                </a:ext>
              </a:extLst>
            </p:cNvPr>
            <p:cNvSpPr/>
            <p:nvPr/>
          </p:nvSpPr>
          <p:spPr>
            <a:xfrm>
              <a:off x="13155822" y="6626385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548B78-EDED-7295-1884-D246C7924D77}"/>
                </a:ext>
              </a:extLst>
            </p:cNvPr>
            <p:cNvSpPr txBox="1"/>
            <p:nvPr/>
          </p:nvSpPr>
          <p:spPr>
            <a:xfrm>
              <a:off x="12659617" y="8928003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PONTO 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ENCONTRO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3A91ED-7C83-7FCC-3885-7CFA5FA0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9562" y="7117989"/>
              <a:ext cx="714638" cy="108897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D22E5B-6EE1-8B49-6F06-03385BEDA468}"/>
              </a:ext>
            </a:extLst>
          </p:cNvPr>
          <p:cNvGrpSpPr/>
          <p:nvPr/>
        </p:nvGrpSpPr>
        <p:grpSpPr>
          <a:xfrm>
            <a:off x="3968230" y="4417589"/>
            <a:ext cx="2036629" cy="1825324"/>
            <a:chOff x="5952344" y="6626385"/>
            <a:chExt cx="3054943" cy="27379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7A7ACF-4C27-04FC-5DCB-3373011ACF5A}"/>
                </a:ext>
              </a:extLst>
            </p:cNvPr>
            <p:cNvSpPr/>
            <p:nvPr/>
          </p:nvSpPr>
          <p:spPr>
            <a:xfrm>
              <a:off x="6451116" y="6626385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7D5D8E-AD7F-96F8-4924-48FEF27DB9F8}"/>
                </a:ext>
              </a:extLst>
            </p:cNvPr>
            <p:cNvSpPr txBox="1"/>
            <p:nvPr/>
          </p:nvSpPr>
          <p:spPr>
            <a:xfrm>
              <a:off x="5952344" y="8928002"/>
              <a:ext cx="3054943" cy="436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HIDRANTE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57A4F2-57F9-12F0-947E-78FFDA57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4200" y="7063961"/>
              <a:ext cx="1230653" cy="132295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9AB27-E0D7-6F80-EBE0-41449A0E2A9D}"/>
              </a:ext>
            </a:extLst>
          </p:cNvPr>
          <p:cNvGrpSpPr/>
          <p:nvPr/>
        </p:nvGrpSpPr>
        <p:grpSpPr>
          <a:xfrm>
            <a:off x="1715628" y="4407743"/>
            <a:ext cx="2036629" cy="2053182"/>
            <a:chOff x="2573442" y="6611612"/>
            <a:chExt cx="3054943" cy="30797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7D35AC-9C18-2FF7-7B41-E35247FEC892}"/>
                </a:ext>
              </a:extLst>
            </p:cNvPr>
            <p:cNvSpPr/>
            <p:nvPr/>
          </p:nvSpPr>
          <p:spPr>
            <a:xfrm>
              <a:off x="3072214" y="6611612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07E5B6-B9BA-D4C1-7F77-906F49D8EA06}"/>
                </a:ext>
              </a:extLst>
            </p:cNvPr>
            <p:cNvSpPr txBox="1"/>
            <p:nvPr/>
          </p:nvSpPr>
          <p:spPr>
            <a:xfrm>
              <a:off x="2573442" y="8928002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EXTINTOR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INCÊNDIO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9F0AD2-55DE-1218-8318-3EA7DF9D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0" y="7063961"/>
              <a:ext cx="685800" cy="119112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8E08E6-D9C4-EEC4-D24C-669FE166AAD0}"/>
              </a:ext>
            </a:extLst>
          </p:cNvPr>
          <p:cNvGrpSpPr/>
          <p:nvPr/>
        </p:nvGrpSpPr>
        <p:grpSpPr>
          <a:xfrm>
            <a:off x="3783745" y="3424335"/>
            <a:ext cx="4622800" cy="481756"/>
            <a:chOff x="5675618" y="5136503"/>
            <a:chExt cx="6934200" cy="72263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A95A86F-F063-6CED-BC8E-0BE9AC297B1F}"/>
                </a:ext>
              </a:extLst>
            </p:cNvPr>
            <p:cNvSpPr/>
            <p:nvPr/>
          </p:nvSpPr>
          <p:spPr>
            <a:xfrm>
              <a:off x="5790365" y="5136503"/>
              <a:ext cx="6704706" cy="722634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sz="1200"/>
            </a:p>
          </p:txBody>
        </p:sp>
        <p:sp>
          <p:nvSpPr>
            <p:cNvPr id="2" name="TextBox 37">
              <a:extLst>
                <a:ext uri="{FF2B5EF4-FFF2-40B4-BE49-F238E27FC236}">
                  <a16:creationId xmlns:a16="http://schemas.microsoft.com/office/drawing/2014/main" id="{B78EC6DC-A8A0-934B-5E42-E09C5A781FF1}"/>
                </a:ext>
              </a:extLst>
            </p:cNvPr>
            <p:cNvSpPr txBox="1"/>
            <p:nvPr/>
          </p:nvSpPr>
          <p:spPr>
            <a:xfrm>
              <a:off x="5675618" y="5332382"/>
              <a:ext cx="6934200" cy="3654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6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ITENS DE EMERGÊNCIA EM SUA ESCOLA</a:t>
              </a:r>
            </a:p>
          </p:txBody>
        </p:sp>
      </p:grpSp>
      <p:cxnSp>
        <p:nvCxnSpPr>
          <p:cNvPr id="23" name="Conector Reto 33">
            <a:extLst>
              <a:ext uri="{FF2B5EF4-FFF2-40B4-BE49-F238E27FC236}">
                <a16:creationId xmlns:a16="http://schemas.microsoft.com/office/drawing/2014/main" id="{4DD4494A-36A7-0F89-83C2-277014C5E6E9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9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repeatCount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61D6-D172-B0B5-FB79-08A1A622E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673EBE81-43F3-632D-79A2-09210205C34F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Picture 20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0DB85FEE-4935-C3E4-24CC-A618BC97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1323"/>
          <a:stretch/>
        </p:blipFill>
        <p:spPr>
          <a:xfrm>
            <a:off x="-28707" y="-84225"/>
            <a:ext cx="12204437" cy="372790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69F7DF4-BEAB-64FF-4826-D3D59AE11B4C}"/>
              </a:ext>
            </a:extLst>
          </p:cNvPr>
          <p:cNvGrpSpPr/>
          <p:nvPr/>
        </p:nvGrpSpPr>
        <p:grpSpPr>
          <a:xfrm>
            <a:off x="1" y="381000"/>
            <a:ext cx="11712037" cy="2359993"/>
            <a:chOff x="1" y="571500"/>
            <a:chExt cx="17568055" cy="3539989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D4791352-C19E-4B68-2817-45903710583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755136"/>
              <a:ext cx="16763999" cy="13868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4241"/>
                </a:lnSpc>
              </a:pPr>
              <a:r>
                <a:rPr lang="pt-BR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Art. 41 do Decreto-lei Nº 3.688 | Lei das Contravenções Penais</a:t>
              </a:r>
              <a:endParaRPr lang="en-US" sz="32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FA4B043-EC1A-8C15-2304-6B86645BC1F3}"/>
                </a:ext>
              </a:extLst>
            </p:cNvPr>
            <p:cNvSpPr txBox="1"/>
            <p:nvPr/>
          </p:nvSpPr>
          <p:spPr>
            <a:xfrm>
              <a:off x="2952362" y="2396789"/>
              <a:ext cx="12380713" cy="1714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pt-BR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Art. 41. Provocar alarma, anunciando desastre ou perigo inexistente, ou praticar qualquer ato capaz de produzir pânico ou tumulto:</a:t>
              </a:r>
            </a:p>
            <a:p>
              <a:pPr algn="ctr">
                <a:lnSpc>
                  <a:spcPts val="2066"/>
                </a:lnSpc>
              </a:pPr>
              <a:endParaRPr lang="pt-BR" sz="14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  <a:p>
              <a:pPr algn="ctr">
                <a:lnSpc>
                  <a:spcPts val="2066"/>
                </a:lnSpc>
              </a:pPr>
              <a:r>
                <a:rPr lang="pt-BR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Pena – prisão simples, de quinze dias a seis meses, ou multa</a:t>
              </a:r>
              <a:endParaRPr lang="en-US" sz="14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6BFC84F3-1731-A5A1-1CD5-7F662A4F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cxnSp>
        <p:nvCxnSpPr>
          <p:cNvPr id="23" name="Conector Reto 33">
            <a:extLst>
              <a:ext uri="{FF2B5EF4-FFF2-40B4-BE49-F238E27FC236}">
                <a16:creationId xmlns:a16="http://schemas.microsoft.com/office/drawing/2014/main" id="{FE60A005-E979-0653-4253-77FDD0E7DEF0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05327F-73B2-91D1-1B9F-8C42D630B8DC}"/>
              </a:ext>
            </a:extLst>
          </p:cNvPr>
          <p:cNvSpPr/>
          <p:nvPr/>
        </p:nvSpPr>
        <p:spPr>
          <a:xfrm>
            <a:off x="-28707" y="3654914"/>
            <a:ext cx="12191146" cy="31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EE023C00-7227-AB4E-1FD6-5E3C004FC8CB}"/>
              </a:ext>
            </a:extLst>
          </p:cNvPr>
          <p:cNvGrpSpPr/>
          <p:nvPr/>
        </p:nvGrpSpPr>
        <p:grpSpPr>
          <a:xfrm>
            <a:off x="3657600" y="3408419"/>
            <a:ext cx="4622800" cy="481756"/>
            <a:chOff x="5675618" y="5136503"/>
            <a:chExt cx="6934200" cy="722634"/>
          </a:xfrm>
        </p:grpSpPr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id="{ED32DF3A-339F-7978-EBBC-22538D59D6E6}"/>
                </a:ext>
              </a:extLst>
            </p:cNvPr>
            <p:cNvSpPr/>
            <p:nvPr/>
          </p:nvSpPr>
          <p:spPr>
            <a:xfrm>
              <a:off x="5790365" y="5136503"/>
              <a:ext cx="6704706" cy="722634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sz="1200"/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CA7B5D2-ACD2-B57B-98B5-E3D479133BC4}"/>
                </a:ext>
              </a:extLst>
            </p:cNvPr>
            <p:cNvSpPr txBox="1"/>
            <p:nvPr/>
          </p:nvSpPr>
          <p:spPr>
            <a:xfrm>
              <a:off x="5675618" y="5332382"/>
              <a:ext cx="6934200" cy="3654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6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ITENS DE EMERGÊNCIA EM SUA ESCOLA</a:t>
              </a:r>
            </a:p>
          </p:txBody>
        </p:sp>
      </p:grp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7C78719C-86E8-B668-44D6-D248FE1F6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363575"/>
            <a:ext cx="2015840" cy="2015840"/>
          </a:xfrm>
          <a:prstGeom prst="rect">
            <a:avLst/>
          </a:prstGeom>
        </p:spPr>
      </p:pic>
      <p:pic>
        <p:nvPicPr>
          <p:cNvPr id="27" name="Imagem 26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44563D3B-0E71-2C5E-E7B9-091270220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3" y="4307630"/>
            <a:ext cx="2269839" cy="201234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24089E6-295B-1A8A-E4E9-A467244538BC}"/>
              </a:ext>
            </a:extLst>
          </p:cNvPr>
          <p:cNvSpPr txBox="1"/>
          <p:nvPr/>
        </p:nvSpPr>
        <p:spPr>
          <a:xfrm>
            <a:off x="4695265" y="4098907"/>
            <a:ext cx="2743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33" b="1" dirty="0">
                <a:solidFill>
                  <a:srgbClr val="FF0000"/>
                </a:solidFill>
              </a:rPr>
              <a:t>ALARME DE INCÊNDIO</a:t>
            </a:r>
          </a:p>
        </p:txBody>
      </p:sp>
    </p:spTree>
    <p:extLst>
      <p:ext uri="{BB962C8B-B14F-4D97-AF65-F5344CB8AC3E}">
        <p14:creationId xmlns:p14="http://schemas.microsoft.com/office/powerpoint/2010/main" val="16938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8867-A75D-65B3-8A39-08534623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protective gear&#10;&#10;Description automatically generated">
            <a:extLst>
              <a:ext uri="{FF2B5EF4-FFF2-40B4-BE49-F238E27FC236}">
                <a16:creationId xmlns:a16="http://schemas.microsoft.com/office/drawing/2014/main" id="{CAD78C22-D05D-9E17-A718-13554944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-124" r="6877" b="124"/>
          <a:stretch/>
        </p:blipFill>
        <p:spPr>
          <a:xfrm>
            <a:off x="-3331" y="-24251"/>
            <a:ext cx="6698918" cy="69052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1EE8C-AC6D-1583-D061-220C3DE22873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8" name="Retângulo 4">
              <a:extLst>
                <a:ext uri="{FF2B5EF4-FFF2-40B4-BE49-F238E27FC236}">
                  <a16:creationId xmlns:a16="http://schemas.microsoft.com/office/drawing/2014/main" id="{CB56FB56-10B9-1527-180E-B040191A27DC}"/>
                </a:ext>
              </a:extLst>
            </p:cNvPr>
            <p:cNvSpPr/>
            <p:nvPr/>
          </p:nvSpPr>
          <p:spPr>
            <a:xfrm rot="5400000">
              <a:off x="8968852" y="980108"/>
              <a:ext cx="10321047" cy="8317247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45">
              <a:extLst>
                <a:ext uri="{FF2B5EF4-FFF2-40B4-BE49-F238E27FC236}">
                  <a16:creationId xmlns:a16="http://schemas.microsoft.com/office/drawing/2014/main" id="{4FAD022D-190E-73CF-9B4B-4FDD45B34253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916BCEFC-1289-5E28-CBDD-758233B9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0DDBDE-5E4F-C889-D67B-67D7EDC8620F}"/>
              </a:ext>
            </a:extLst>
          </p:cNvPr>
          <p:cNvGrpSpPr/>
          <p:nvPr/>
        </p:nvGrpSpPr>
        <p:grpSpPr>
          <a:xfrm>
            <a:off x="6392541" y="2628868"/>
            <a:ext cx="5508945" cy="4267805"/>
            <a:chOff x="9588811" y="3943302"/>
            <a:chExt cx="8263417" cy="640170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BF10FF79-AC29-1F16-EECF-829A6795065C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3943302"/>
              <a:ext cx="0" cy="6401708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B0B9B6B6-94F1-CEDE-2D94-AA19589BFFDF}"/>
                </a:ext>
              </a:extLst>
            </p:cNvPr>
            <p:cNvSpPr/>
            <p:nvPr/>
          </p:nvSpPr>
          <p:spPr>
            <a:xfrm>
              <a:off x="9797623" y="4038492"/>
              <a:ext cx="8054605" cy="46102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ct val="150000"/>
                </a:lnSpc>
              </a:pP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futuros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profissionais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fundamental que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desde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início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tenhamos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um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compromisso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firme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no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ambiente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trabalho</a:t>
              </a:r>
              <a:r>
                <a:rPr lang="en-US" sz="1467" dirty="0">
                  <a:solidFill>
                    <a:srgbClr val="ED1B24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sz="1467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não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apenas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uma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norma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um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requisito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;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uma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cultura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promove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preservação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saúde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da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vida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a do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entorno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sz="1467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  <a:p>
              <a:pPr>
                <a:lnSpc>
                  <a:spcPct val="150000"/>
                </a:lnSpc>
              </a:pPr>
              <a:endParaRPr lang="en-US" sz="1467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D77944-5703-CBBC-2726-8A9B1CD57C63}"/>
              </a:ext>
            </a:extLst>
          </p:cNvPr>
          <p:cNvGrpSpPr/>
          <p:nvPr/>
        </p:nvGrpSpPr>
        <p:grpSpPr>
          <a:xfrm>
            <a:off x="6276216" y="1349895"/>
            <a:ext cx="5306185" cy="1070876"/>
            <a:chOff x="9414324" y="2024842"/>
            <a:chExt cx="7959278" cy="1606314"/>
          </a:xfrm>
        </p:grpSpPr>
        <p:sp>
          <p:nvSpPr>
            <p:cNvPr id="11" name="CaixaDeTexto 5">
              <a:extLst>
                <a:ext uri="{FF2B5EF4-FFF2-40B4-BE49-F238E27FC236}">
                  <a16:creationId xmlns:a16="http://schemas.microsoft.com/office/drawing/2014/main" id="{2C78E7ED-A63E-43A4-401E-222F3CB62392}"/>
                </a:ext>
              </a:extLst>
            </p:cNvPr>
            <p:cNvSpPr txBox="1"/>
            <p:nvPr/>
          </p:nvSpPr>
          <p:spPr>
            <a:xfrm>
              <a:off x="10957779" y="2055531"/>
              <a:ext cx="6415823" cy="157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11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BEM-VINDOS AO CURSO!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C2019-6E9C-4BD0-4775-022DCC51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4324" y="2024842"/>
              <a:ext cx="1251795" cy="1457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6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0C12-D212-D876-A01B-CDE45475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group of people wearing protective gear&#10;&#10;Description automatically generated">
            <a:extLst>
              <a:ext uri="{FF2B5EF4-FFF2-40B4-BE49-F238E27FC236}">
                <a16:creationId xmlns:a16="http://schemas.microsoft.com/office/drawing/2014/main" id="{0C878E94-92FE-A0DD-42CA-133CF02C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-124" r="6877" b="124"/>
          <a:stretch/>
        </p:blipFill>
        <p:spPr>
          <a:xfrm>
            <a:off x="-3331" y="-24251"/>
            <a:ext cx="6698918" cy="6905213"/>
          </a:xfrm>
          <a:prstGeom prst="rect">
            <a:avLst/>
          </a:prstGeom>
        </p:spPr>
      </p:pic>
      <p:pic>
        <p:nvPicPr>
          <p:cNvPr id="8" name="Picture 7" descr="A group of people in white coats&#10;&#10;Description automatically generated">
            <a:extLst>
              <a:ext uri="{FF2B5EF4-FFF2-40B4-BE49-F238E27FC236}">
                <a16:creationId xmlns:a16="http://schemas.microsoft.com/office/drawing/2014/main" id="{BA7911E2-546E-BDC9-439D-1D43730B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7" r="5523"/>
          <a:stretch/>
        </p:blipFill>
        <p:spPr>
          <a:xfrm>
            <a:off x="4740" y="-23630"/>
            <a:ext cx="6629830" cy="6878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676E0F-325A-CFB6-EFBD-ECBB5A3C3F86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2" name="Retângulo 4">
              <a:extLst>
                <a:ext uri="{FF2B5EF4-FFF2-40B4-BE49-F238E27FC236}">
                  <a16:creationId xmlns:a16="http://schemas.microsoft.com/office/drawing/2014/main" id="{D80CFF2E-A7DD-5CBF-1B30-2F043204AC76}"/>
                </a:ext>
              </a:extLst>
            </p:cNvPr>
            <p:cNvSpPr/>
            <p:nvPr/>
          </p:nvSpPr>
          <p:spPr>
            <a:xfrm rot="5400000">
              <a:off x="8959402" y="970659"/>
              <a:ext cx="10321047" cy="8336146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45">
              <a:extLst>
                <a:ext uri="{FF2B5EF4-FFF2-40B4-BE49-F238E27FC236}">
                  <a16:creationId xmlns:a16="http://schemas.microsoft.com/office/drawing/2014/main" id="{240542DF-B9E0-ED41-AC5D-17111E055825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81F60C2E-4BDE-7F4D-4CB0-CA39E9DC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91FE9-AFF0-ACE8-8C32-CBDAFF3086E2}"/>
              </a:ext>
            </a:extLst>
          </p:cNvPr>
          <p:cNvGrpSpPr/>
          <p:nvPr/>
        </p:nvGrpSpPr>
        <p:grpSpPr>
          <a:xfrm>
            <a:off x="6392541" y="2628868"/>
            <a:ext cx="5508945" cy="4267805"/>
            <a:chOff x="9588811" y="3943302"/>
            <a:chExt cx="8263417" cy="640170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849BEC14-9A5E-4437-F34B-515F2590615A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3943302"/>
              <a:ext cx="0" cy="6401708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AF58AAB7-5805-9E4A-BA3D-36D6ADA107A4}"/>
                </a:ext>
              </a:extLst>
            </p:cNvPr>
            <p:cNvSpPr/>
            <p:nvPr/>
          </p:nvSpPr>
          <p:spPr>
            <a:xfrm>
              <a:off x="9797623" y="4038492"/>
              <a:ext cx="8054605" cy="5296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= 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respeito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às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normas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+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responsabilidade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pessoal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+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compromisso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coletivo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Cada um de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vocês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é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uma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peça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essencial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para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criar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um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ambiente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acolhedor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Que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essa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jornada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marcada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pelo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aprendizado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pela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dedicação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à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endParaRPr lang="en-US" sz="1333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Aluno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que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desenvolve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responsabilidade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postura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preventiva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,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é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o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profissional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que a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indústria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precisa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!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endParaRPr lang="en-US" sz="1333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Estamos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juntos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nessa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missão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consciente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,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seguro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!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Estacionamento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de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Motos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–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trazer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cadeado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</a:t>
              </a:r>
            </a:p>
          </p:txBody>
        </p:sp>
      </p:grpSp>
      <p:sp>
        <p:nvSpPr>
          <p:cNvPr id="7" name="CaixaDeTexto 5">
            <a:extLst>
              <a:ext uri="{FF2B5EF4-FFF2-40B4-BE49-F238E27FC236}">
                <a16:creationId xmlns:a16="http://schemas.microsoft.com/office/drawing/2014/main" id="{EC4682D8-4512-80BD-5EE8-20B75D580F91}"/>
              </a:ext>
            </a:extLst>
          </p:cNvPr>
          <p:cNvSpPr txBox="1"/>
          <p:nvPr/>
        </p:nvSpPr>
        <p:spPr>
          <a:xfrm>
            <a:off x="7305187" y="1663121"/>
            <a:ext cx="4277215" cy="571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13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LEMBREM-SE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EE575EC-6AF4-A062-F87E-0C28E387F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323721"/>
            <a:ext cx="946619" cy="9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</a:rPr>
              <a:t>Obrigado!</a:t>
            </a:r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29726536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96" y="568993"/>
            <a:ext cx="5915207" cy="594185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2" t="7281" r="3919" b="12682"/>
          <a:stretch/>
        </p:blipFill>
        <p:spPr>
          <a:xfrm>
            <a:off x="1620897" y="-76544"/>
            <a:ext cx="9958647" cy="67998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3" t="16292" r="6900" b="24968"/>
          <a:stretch/>
        </p:blipFill>
        <p:spPr>
          <a:xfrm>
            <a:off x="2786199" y="707364"/>
            <a:ext cx="8102016" cy="501499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" y="451864"/>
            <a:ext cx="3699164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9979" y="419231"/>
            <a:ext cx="396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>
                <a:solidFill>
                  <a:schemeClr val="bg1"/>
                </a:solidFill>
              </a:rPr>
              <a:t>168 </a:t>
            </a:r>
            <a:r>
              <a:rPr lang="pt-BR" sz="4000" b="1" i="1" dirty="0">
                <a:solidFill>
                  <a:schemeClr val="bg1"/>
                </a:solidFill>
              </a:rPr>
              <a:t>unidades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88" y="4497882"/>
            <a:ext cx="1002285" cy="5942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9" t="53081" r="21494" b="549"/>
          <a:stretch/>
        </p:blipFill>
        <p:spPr>
          <a:xfrm>
            <a:off x="0" y="3431594"/>
            <a:ext cx="9338209" cy="41673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702" y="4416228"/>
            <a:ext cx="4072992" cy="19987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112" y="1252467"/>
            <a:ext cx="908330" cy="5385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896" y="2116816"/>
            <a:ext cx="1002285" cy="5942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37" y="5923215"/>
            <a:ext cx="1002285" cy="59422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873" y="5519338"/>
            <a:ext cx="908330" cy="5385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970" y="1448772"/>
            <a:ext cx="625760" cy="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3168 -0.40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5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42 -0.24305 L -0.02435 0.00764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39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21 -0.06111 L -2.70833E-6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41 -0.05717 L -0.00156 -0.00671 " pathEditMode="relative" ptsTypes="AA"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59 -0.11967 L -0.00156 0.00208 " pathEditMode="relative" ptsTypes="AA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75 -0.18541 L 2.08333E-7 -3.7037E-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930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964 -0.10463 L -0.00196 0.01088 " pathEditMode="relative" ptsTypes="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19 -0.11597 L -0.00039 0.00023 " pathEditMode="relative" ptsTypes="AA">
                                      <p:cBhvr>
                                        <p:cTn id="8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</a:rPr>
              <a:t>Bom curso a todos!</a:t>
            </a:r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35133092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316416246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600" dirty="0" err="1">
                <a:solidFill>
                  <a:srgbClr val="00B050"/>
                </a:solidFill>
              </a:rPr>
              <a:t>SoftSkills</a:t>
            </a:r>
            <a:endParaRPr lang="pt-BR" sz="16600" dirty="0">
              <a:solidFill>
                <a:srgbClr val="00B050"/>
              </a:solidFill>
            </a:endParaRPr>
          </a:p>
          <a:p>
            <a:r>
              <a:rPr lang="pt-BR" sz="2400" dirty="0">
                <a:solidFill>
                  <a:srgbClr val="00B050"/>
                </a:solidFill>
                <a:hlinkClick r:id="rId3"/>
              </a:rPr>
              <a:t>https://www.youtube.com/watch?v=LzRaDNSaiH8&amp;t=19s</a:t>
            </a:r>
            <a:endParaRPr lang="pt-BR" sz="2400" dirty="0">
              <a:solidFill>
                <a:srgbClr val="00B050"/>
              </a:solidFill>
            </a:endParaRPr>
          </a:p>
          <a:p>
            <a:endParaRPr lang="pt-BR" sz="5400" dirty="0">
              <a:solidFill>
                <a:srgbClr val="00B050"/>
              </a:solidFill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26242288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FBF3FB3-29CC-4D80-AFDE-3AF048EB1DBF}"/>
              </a:ext>
            </a:extLst>
          </p:cNvPr>
          <p:cNvSpPr txBox="1">
            <a:spLocks/>
          </p:cNvSpPr>
          <p:nvPr/>
        </p:nvSpPr>
        <p:spPr>
          <a:xfrm>
            <a:off x="355107" y="0"/>
            <a:ext cx="92904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Grau de Importância para a Industria</a:t>
            </a:r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93632FFF-F279-4461-BE32-2827FD91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41" y="1825625"/>
            <a:ext cx="5079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1380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81F182-5734-4A96-830B-46F86DF8B8A8}"/>
              </a:ext>
            </a:extLst>
          </p:cNvPr>
          <p:cNvSpPr txBox="1">
            <a:spLocks/>
          </p:cNvSpPr>
          <p:nvPr/>
        </p:nvSpPr>
        <p:spPr>
          <a:xfrm>
            <a:off x="2040656" y="773032"/>
            <a:ext cx="8390606" cy="1193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Conhecimentos - Comportamentos </a:t>
            </a:r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579313C-9EE0-4F59-9B07-F1B007F3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48" y="1825625"/>
            <a:ext cx="500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698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Obrigado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132475190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7C1EB8-AEE8-FC14-33D2-A13F865DB256}"/>
              </a:ext>
            </a:extLst>
          </p:cNvPr>
          <p:cNvSpPr txBox="1"/>
          <p:nvPr/>
        </p:nvSpPr>
        <p:spPr>
          <a:xfrm>
            <a:off x="638882" y="2072348"/>
            <a:ext cx="10909640" cy="2994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08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Faculdades</a:t>
            </a: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04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Institutos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Inovação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Institutos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Tecnologias</a:t>
            </a: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8C93AF-48C9-0FCB-D160-5F582256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614" y="479619"/>
            <a:ext cx="3209651" cy="1113111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=""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aixaDeTexto 8"/>
          <p:cNvSpPr txBox="1">
            <a:spLocks noChangeArrowheads="1"/>
          </p:cNvSpPr>
          <p:nvPr/>
        </p:nvSpPr>
        <p:spPr bwMode="auto">
          <a:xfrm>
            <a:off x="4239073" y="3698449"/>
            <a:ext cx="82550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2800" b="1" dirty="0"/>
              <a:t>Josué Gomes da Silva</a:t>
            </a:r>
            <a:endParaRPr lang="pt-BR" sz="2400" b="1" dirty="0"/>
          </a:p>
          <a:p>
            <a:pPr algn="ctr" eaLnBrk="1" hangingPunct="1"/>
            <a:r>
              <a:rPr lang="pt-BR" dirty="0"/>
              <a:t>Presidente da FIESP, SESI-SP e SENAI-SP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3051" y="44450"/>
            <a:ext cx="11330516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SENAI – Serviço Nacional de Aprendizagem Industrial</a:t>
            </a:r>
          </a:p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Departamento Regional de São Paulo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9B4762-F52E-42F6-9A38-2E26186B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5" y="1533293"/>
            <a:ext cx="4183942" cy="45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8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74348" y="2314481"/>
            <a:ext cx="107526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Eletricista de Manutenção Eletroeletrônico  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Operador de Injetora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Mecânico de Usinagem em Máquinas Convencionais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Assistente Administrativo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34436" y="3457809"/>
            <a:ext cx="710564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Curso Técnico</a:t>
            </a:r>
          </a:p>
          <a:p>
            <a:pPr eaLnBrk="1" hangingPunct="1">
              <a:defRPr/>
            </a:pPr>
            <a:endParaRPr lang="pt-BR" sz="16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de Eletrônica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Desenvolvimento de Sistemas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Mecatrônica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1269" name="Text Box 8"/>
          <p:cNvSpPr txBox="1">
            <a:spLocks noChangeArrowheads="1"/>
          </p:cNvSpPr>
          <p:nvPr/>
        </p:nvSpPr>
        <p:spPr bwMode="auto">
          <a:xfrm>
            <a:off x="374348" y="5456576"/>
            <a:ext cx="1119081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Formação Inicial e Continuada</a:t>
            </a:r>
          </a:p>
          <a:p>
            <a:pPr eaLnBrk="1" hangingPunct="1"/>
            <a:endParaRPr lang="pt-BR" sz="1000" b="1" dirty="0"/>
          </a:p>
          <a:p>
            <a:pPr eaLnBrk="1" hangingPunct="1"/>
            <a:r>
              <a:rPr lang="pt-BR" sz="1600" i="1" dirty="0"/>
              <a:t>Cursos nas áreas de</a:t>
            </a:r>
            <a:r>
              <a:rPr lang="pt-BR" sz="1600" dirty="0"/>
              <a:t>: Eletroeletrônica; Gestão; Logística; Metalmecânica; Energia Sola,</a:t>
            </a:r>
          </a:p>
          <a:p>
            <a:pPr eaLnBrk="1" hangingPunct="1"/>
            <a:r>
              <a:rPr lang="pt-BR" sz="1600" dirty="0"/>
              <a:t> Segurança e Tecnologia da Informação, Automação, Plástico, Manutenção Mecânica e Elétrica.</a:t>
            </a:r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4368801" y="807820"/>
            <a:ext cx="30712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>
                <a:solidFill>
                  <a:srgbClr val="FF0000"/>
                </a:solidFill>
              </a:rPr>
              <a:t>Cursos </a:t>
            </a:r>
          </a:p>
        </p:txBody>
      </p:sp>
      <p:sp>
        <p:nvSpPr>
          <p:cNvPr id="11271" name="CaixaDeTexto 1"/>
          <p:cNvSpPr txBox="1">
            <a:spLocks noChangeArrowheads="1"/>
          </p:cNvSpPr>
          <p:nvPr/>
        </p:nvSpPr>
        <p:spPr bwMode="auto">
          <a:xfrm>
            <a:off x="374348" y="1602040"/>
            <a:ext cx="9891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Aprendizagem Industrial</a:t>
            </a:r>
          </a:p>
          <a:p>
            <a:pPr eaLnBrk="1" hangingPunct="1"/>
            <a:endParaRPr lang="pt-BR" dirty="0"/>
          </a:p>
        </p:txBody>
      </p:sp>
      <p:sp>
        <p:nvSpPr>
          <p:cNvPr id="11272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1412799056"/>
      </p:ext>
    </p:extLst>
  </p:cSld>
  <p:clrMapOvr>
    <a:masterClrMapping/>
  </p:clrMapOvr>
</p:sld>
</file>

<file path=ppt/theme/theme1.xml><?xml version="1.0" encoding="utf-8"?>
<a:theme xmlns:a="http://schemas.openxmlformats.org/drawingml/2006/main" name="Institucional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itucional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duc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duc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nov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ov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nidades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nidades_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795</TotalTime>
  <Words>2353</Words>
  <Application>Microsoft Office PowerPoint</Application>
  <PresentationFormat>Widescreen</PresentationFormat>
  <Paragraphs>399</Paragraphs>
  <Slides>65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65</vt:i4>
      </vt:variant>
    </vt:vector>
  </HeadingPairs>
  <TitlesOfParts>
    <vt:vector size="82" baseType="lpstr">
      <vt:lpstr>Arial</vt:lpstr>
      <vt:lpstr>Calibri</vt:lpstr>
      <vt:lpstr>Calibri Light</vt:lpstr>
      <vt:lpstr>Garet</vt:lpstr>
      <vt:lpstr>Garet Bold</vt:lpstr>
      <vt:lpstr>Poppins</vt:lpstr>
      <vt:lpstr>Poppins ExtraBold</vt:lpstr>
      <vt:lpstr>Wingdings</vt:lpstr>
      <vt:lpstr>Institucional_Capa</vt:lpstr>
      <vt:lpstr>Institucional_Slides</vt:lpstr>
      <vt:lpstr>Educacao_Capa</vt:lpstr>
      <vt:lpstr>Educacao_Slides</vt:lpstr>
      <vt:lpstr>Inovacao_Capa</vt:lpstr>
      <vt:lpstr>Inovacao_Slides</vt:lpstr>
      <vt:lpstr>Unidades_Capa</vt:lpstr>
      <vt:lpstr>Unidades_Slide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efetuar a sua matrícula:</vt:lpstr>
      <vt:lpstr>Apresentação do PowerPoint</vt:lpstr>
      <vt:lpstr>Apresentação do PowerPoint</vt:lpstr>
      <vt:lpstr>Apresentação do PowerPoint</vt:lpstr>
      <vt:lpstr>Apresentação do PowerPoint</vt:lpstr>
      <vt:lpstr>Para efetuar a sua matrícula: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Julio Cesar Barbosa de Lima</dc:creator>
  <cp:lastModifiedBy>Julio Cesar Barbosa de Lima</cp:lastModifiedBy>
  <cp:revision>63</cp:revision>
  <dcterms:created xsi:type="dcterms:W3CDTF">2021-07-24T12:45:54Z</dcterms:created>
  <dcterms:modified xsi:type="dcterms:W3CDTF">2025-01-20T22:28:56Z</dcterms:modified>
</cp:coreProperties>
</file>